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76" r:id="rId5"/>
    <p:sldId id="272" r:id="rId6"/>
    <p:sldId id="279" r:id="rId7"/>
    <p:sldId id="274"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8BC9841-8485-4CF2-9C7F-478B4555969C}" type="datetimeFigureOut">
              <a:rPr lang="en-US" smtClean="0"/>
              <a:pPr/>
              <a:t>5/12/2016</a:t>
            </a:fld>
            <a:endParaRPr lang="en-US"/>
          </a:p>
        </p:txBody>
      </p:sp>
      <p:sp>
        <p:nvSpPr>
          <p:cNvPr id="16" name="Slide Number Placeholder 15"/>
          <p:cNvSpPr>
            <a:spLocks noGrp="1"/>
          </p:cNvSpPr>
          <p:nvPr>
            <p:ph type="sldNum" sz="quarter" idx="11"/>
          </p:nvPr>
        </p:nvSpPr>
        <p:spPr/>
        <p:txBody>
          <a:bodyPr/>
          <a:lstStyle/>
          <a:p>
            <a:fld id="{CB41C70C-F023-4312-A835-B24BFC2AEC9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BC9841-8485-4CF2-9C7F-478B4555969C}" type="datetimeFigureOut">
              <a:rPr lang="en-US" smtClean="0"/>
              <a:pPr/>
              <a:t>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1C70C-F023-4312-A835-B24BFC2AEC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BC9841-8485-4CF2-9C7F-478B4555969C}" type="datetimeFigureOut">
              <a:rPr lang="en-US" smtClean="0"/>
              <a:pPr/>
              <a:t>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1C70C-F023-4312-A835-B24BFC2AEC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8BC9841-8485-4CF2-9C7F-478B4555969C}" type="datetimeFigureOut">
              <a:rPr lang="en-US" smtClean="0"/>
              <a:pPr/>
              <a:t>5/12/2016</a:t>
            </a:fld>
            <a:endParaRPr lang="en-US"/>
          </a:p>
        </p:txBody>
      </p:sp>
      <p:sp>
        <p:nvSpPr>
          <p:cNvPr id="15" name="Slide Number Placeholder 14"/>
          <p:cNvSpPr>
            <a:spLocks noGrp="1"/>
          </p:cNvSpPr>
          <p:nvPr>
            <p:ph type="sldNum" sz="quarter" idx="15"/>
          </p:nvPr>
        </p:nvSpPr>
        <p:spPr/>
        <p:txBody>
          <a:bodyPr/>
          <a:lstStyle>
            <a:lvl1pPr algn="ctr">
              <a:defRPr/>
            </a:lvl1pPr>
          </a:lstStyle>
          <a:p>
            <a:fld id="{CB41C70C-F023-4312-A835-B24BFC2AEC9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BC9841-8485-4CF2-9C7F-478B4555969C}" type="datetimeFigureOut">
              <a:rPr lang="en-US" smtClean="0"/>
              <a:pPr/>
              <a:t>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1C70C-F023-4312-A835-B24BFC2AEC9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8BC9841-8485-4CF2-9C7F-478B4555969C}" type="datetimeFigureOut">
              <a:rPr lang="en-US" smtClean="0"/>
              <a:pPr/>
              <a:t>5/12/2016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1C70C-F023-4312-A835-B24BFC2AEC9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B41C70C-F023-4312-A835-B24BFC2AEC9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8BC9841-8485-4CF2-9C7F-478B4555969C}" type="datetimeFigureOut">
              <a:rPr lang="en-US" smtClean="0"/>
              <a:pPr/>
              <a:t>5/12/2016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8BC9841-8485-4CF2-9C7F-478B4555969C}" type="datetimeFigureOut">
              <a:rPr lang="en-US" smtClean="0"/>
              <a:pPr/>
              <a:t>5/12/2016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1C70C-F023-4312-A835-B24BFC2AEC9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C9841-8485-4CF2-9C7F-478B4555969C}" type="datetimeFigureOut">
              <a:rPr lang="en-US" smtClean="0"/>
              <a:pPr/>
              <a:t>5/12/2016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1C70C-F023-4312-A835-B24BFC2AEC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8BC9841-8485-4CF2-9C7F-478B4555969C}" type="datetimeFigureOut">
              <a:rPr lang="en-US" smtClean="0"/>
              <a:pPr/>
              <a:t>5/12/2016</a:t>
            </a:fld>
            <a:endParaRPr lang="en-US"/>
          </a:p>
        </p:txBody>
      </p:sp>
      <p:sp>
        <p:nvSpPr>
          <p:cNvPr id="9" name="Slide Number Placeholder 8"/>
          <p:cNvSpPr>
            <a:spLocks noGrp="1"/>
          </p:cNvSpPr>
          <p:nvPr>
            <p:ph type="sldNum" sz="quarter" idx="15"/>
          </p:nvPr>
        </p:nvSpPr>
        <p:spPr/>
        <p:txBody>
          <a:bodyPr/>
          <a:lstStyle/>
          <a:p>
            <a:fld id="{CB41C70C-F023-4312-A835-B24BFC2AEC9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8BC9841-8485-4CF2-9C7F-478B4555969C}" type="datetimeFigureOut">
              <a:rPr lang="en-US" smtClean="0"/>
              <a:pPr/>
              <a:t>5/12/2016</a:t>
            </a:fld>
            <a:endParaRPr lang="en-US"/>
          </a:p>
        </p:txBody>
      </p:sp>
      <p:sp>
        <p:nvSpPr>
          <p:cNvPr id="9" name="Slide Number Placeholder 8"/>
          <p:cNvSpPr>
            <a:spLocks noGrp="1"/>
          </p:cNvSpPr>
          <p:nvPr>
            <p:ph type="sldNum" sz="quarter" idx="11"/>
          </p:nvPr>
        </p:nvSpPr>
        <p:spPr/>
        <p:txBody>
          <a:bodyPr/>
          <a:lstStyle/>
          <a:p>
            <a:fld id="{CB41C70C-F023-4312-A835-B24BFC2AEC9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8BC9841-8485-4CF2-9C7F-478B4555969C}" type="datetimeFigureOut">
              <a:rPr lang="en-US" smtClean="0"/>
              <a:pPr/>
              <a:t>5/12/2016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B41C70C-F023-4312-A835-B24BFC2AEC9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b="1" dirty="0" err="1" smtClean="0"/>
              <a:t>Antigone</a:t>
            </a:r>
            <a:r>
              <a:rPr lang="en-US" b="1" dirty="0" smtClean="0"/>
              <a:t> Reading Journals</a:t>
            </a:r>
            <a:endParaRPr lang="en-US"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72000"/>
          </a:xfrm>
        </p:spPr>
        <p:txBody>
          <a:bodyPr/>
          <a:lstStyle/>
          <a:p>
            <a:r>
              <a:rPr lang="en-US" dirty="0" smtClean="0"/>
              <a:t>Reading Journals </a:t>
            </a:r>
            <a:r>
              <a:rPr lang="en-US" dirty="0" smtClean="0"/>
              <a:t>#5</a:t>
            </a:r>
            <a:endParaRPr lang="en-US" dirty="0" smtClean="0"/>
          </a:p>
          <a:p>
            <a:r>
              <a:rPr lang="en-US" dirty="0"/>
              <a:t>1. Lines 66-72: What does </a:t>
            </a:r>
            <a:r>
              <a:rPr lang="en-US" dirty="0" err="1"/>
              <a:t>Antigone</a:t>
            </a:r>
            <a:r>
              <a:rPr lang="en-US" dirty="0"/>
              <a:t> mean? Do you agree?</a:t>
            </a:r>
          </a:p>
          <a:p>
            <a:r>
              <a:rPr lang="en-US" dirty="0"/>
              <a:t>2. Line 118: What does </a:t>
            </a:r>
            <a:r>
              <a:rPr lang="en-US" dirty="0" err="1"/>
              <a:t>Antigone</a:t>
            </a:r>
            <a:r>
              <a:rPr lang="en-US" dirty="0"/>
              <a:t> mean by this line? Why does she feel this way?</a:t>
            </a:r>
          </a:p>
          <a:p>
            <a:endParaRPr lang="en-US" dirty="0"/>
          </a:p>
        </p:txBody>
      </p:sp>
      <p:sp>
        <p:nvSpPr>
          <p:cNvPr id="2" name="Title 1"/>
          <p:cNvSpPr>
            <a:spLocks noGrp="1"/>
          </p:cNvSpPr>
          <p:nvPr>
            <p:ph type="title"/>
          </p:nvPr>
        </p:nvSpPr>
        <p:spPr/>
        <p:txBody>
          <a:bodyPr>
            <a:normAutofit/>
          </a:bodyPr>
          <a:lstStyle/>
          <a:p>
            <a:r>
              <a:rPr lang="en-US" sz="4000" b="1" dirty="0" smtClean="0"/>
              <a:t>Scene 2</a:t>
            </a:r>
            <a:endParaRPr lang="en-US" sz="4000"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72000"/>
          </a:xfrm>
        </p:spPr>
        <p:txBody>
          <a:bodyPr/>
          <a:lstStyle/>
          <a:p>
            <a:r>
              <a:rPr lang="en-US" dirty="0" smtClean="0"/>
              <a:t>Reading Journal </a:t>
            </a:r>
            <a:r>
              <a:rPr lang="en-US" dirty="0" smtClean="0"/>
              <a:t>#6</a:t>
            </a:r>
            <a:endParaRPr lang="en-US" dirty="0" smtClean="0"/>
          </a:p>
          <a:p>
            <a:r>
              <a:rPr lang="en-US" dirty="0"/>
              <a:t>What does the discussion between </a:t>
            </a:r>
            <a:r>
              <a:rPr lang="en-US" dirty="0" err="1"/>
              <a:t>Creon</a:t>
            </a:r>
            <a:r>
              <a:rPr lang="en-US" dirty="0"/>
              <a:t> and </a:t>
            </a:r>
            <a:r>
              <a:rPr lang="en-US" dirty="0" err="1"/>
              <a:t>Haemon</a:t>
            </a:r>
            <a:r>
              <a:rPr lang="en-US" dirty="0"/>
              <a:t> reveal about </a:t>
            </a:r>
            <a:r>
              <a:rPr lang="en-US" dirty="0" smtClean="0"/>
              <a:t>each of their </a:t>
            </a:r>
            <a:r>
              <a:rPr lang="en-US" dirty="0"/>
              <a:t>characters and their relationship?</a:t>
            </a:r>
          </a:p>
          <a:p>
            <a:pPr>
              <a:buNone/>
            </a:pPr>
            <a:endParaRPr lang="en-US" dirty="0"/>
          </a:p>
        </p:txBody>
      </p:sp>
      <p:sp>
        <p:nvSpPr>
          <p:cNvPr id="2" name="Title 1"/>
          <p:cNvSpPr>
            <a:spLocks noGrp="1"/>
          </p:cNvSpPr>
          <p:nvPr>
            <p:ph type="title"/>
          </p:nvPr>
        </p:nvSpPr>
        <p:spPr/>
        <p:txBody>
          <a:bodyPr>
            <a:normAutofit/>
          </a:bodyPr>
          <a:lstStyle/>
          <a:p>
            <a:r>
              <a:rPr lang="en-US" sz="4000" b="1" dirty="0" smtClean="0"/>
              <a:t>Scene 3</a:t>
            </a:r>
            <a:endParaRPr lang="en-US" sz="4000"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229600" cy="4572000"/>
          </a:xfrm>
        </p:spPr>
        <p:txBody>
          <a:bodyPr/>
          <a:lstStyle/>
          <a:p>
            <a:r>
              <a:rPr lang="en-US" dirty="0" smtClean="0"/>
              <a:t>Reading Journal </a:t>
            </a:r>
            <a:r>
              <a:rPr lang="en-US" dirty="0" smtClean="0"/>
              <a:t>#7</a:t>
            </a:r>
            <a:endParaRPr lang="en-US" dirty="0" smtClean="0"/>
          </a:p>
          <a:p>
            <a:r>
              <a:rPr lang="en-US" dirty="0" smtClean="0"/>
              <a:t>Describe how </a:t>
            </a:r>
            <a:r>
              <a:rPr lang="en-US" dirty="0" err="1" smtClean="0"/>
              <a:t>Antigone</a:t>
            </a:r>
            <a:r>
              <a:rPr lang="en-US" dirty="0" smtClean="0"/>
              <a:t> feels about the judgment passed on her. Does she feel as if she deserves it? Use a reference from the text in your answer.</a:t>
            </a:r>
          </a:p>
          <a:p>
            <a:r>
              <a:rPr lang="en-US" dirty="0" smtClean="0"/>
              <a:t>Does she show the qualities of a tragic hero?</a:t>
            </a:r>
            <a:endParaRPr lang="en-US" dirty="0"/>
          </a:p>
        </p:txBody>
      </p:sp>
      <p:sp>
        <p:nvSpPr>
          <p:cNvPr id="2" name="Title 1"/>
          <p:cNvSpPr>
            <a:spLocks noGrp="1"/>
          </p:cNvSpPr>
          <p:nvPr>
            <p:ph type="title"/>
          </p:nvPr>
        </p:nvSpPr>
        <p:spPr/>
        <p:txBody>
          <a:bodyPr>
            <a:normAutofit/>
          </a:bodyPr>
          <a:lstStyle/>
          <a:p>
            <a:r>
              <a:rPr lang="en-US" sz="4000" b="1" dirty="0" smtClean="0"/>
              <a:t>Scene 4</a:t>
            </a:r>
            <a:endParaRPr lang="en-US" sz="4000"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229600" cy="4572000"/>
          </a:xfrm>
        </p:spPr>
        <p:txBody>
          <a:bodyPr>
            <a:normAutofit/>
          </a:bodyPr>
          <a:lstStyle/>
          <a:p>
            <a:r>
              <a:rPr lang="en-US" dirty="0" smtClean="0"/>
              <a:t>Reading Journal </a:t>
            </a:r>
            <a:r>
              <a:rPr lang="en-US" dirty="0" smtClean="0"/>
              <a:t>#8</a:t>
            </a:r>
            <a:endParaRPr lang="en-US" dirty="0" smtClean="0"/>
          </a:p>
          <a:p>
            <a:r>
              <a:rPr lang="en-US" dirty="0" smtClean="0"/>
              <a:t>Why does </a:t>
            </a:r>
            <a:r>
              <a:rPr lang="en-US" dirty="0" err="1" smtClean="0"/>
              <a:t>Creon</a:t>
            </a:r>
            <a:r>
              <a:rPr lang="en-US" dirty="0" smtClean="0"/>
              <a:t> change his mind?</a:t>
            </a:r>
          </a:p>
          <a:p>
            <a:r>
              <a:rPr lang="en-US" dirty="0" smtClean="0"/>
              <a:t>Be a literary critic. Knowing what we know about </a:t>
            </a:r>
            <a:r>
              <a:rPr lang="en-US" dirty="0" err="1" smtClean="0"/>
              <a:t>Creon’s</a:t>
            </a:r>
            <a:r>
              <a:rPr lang="en-US" dirty="0" smtClean="0"/>
              <a:t> character, does his change seem realistic or not? Explain your answer using an example of his past behavior.</a:t>
            </a:r>
          </a:p>
        </p:txBody>
      </p:sp>
      <p:sp>
        <p:nvSpPr>
          <p:cNvPr id="2" name="Title 1"/>
          <p:cNvSpPr>
            <a:spLocks noGrp="1"/>
          </p:cNvSpPr>
          <p:nvPr>
            <p:ph type="title"/>
          </p:nvPr>
        </p:nvSpPr>
        <p:spPr/>
        <p:txBody>
          <a:bodyPr>
            <a:normAutofit/>
          </a:bodyPr>
          <a:lstStyle/>
          <a:p>
            <a:r>
              <a:rPr lang="en-US" sz="4000" b="1" dirty="0" smtClean="0"/>
              <a:t>Scene 5</a:t>
            </a:r>
            <a:endParaRPr lang="en-US" sz="4000" b="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72000"/>
          </a:xfrm>
        </p:spPr>
        <p:txBody>
          <a:bodyPr/>
          <a:lstStyle/>
          <a:p>
            <a:r>
              <a:rPr lang="en-US" dirty="0" smtClean="0"/>
              <a:t>Reading Journal </a:t>
            </a:r>
            <a:r>
              <a:rPr lang="en-US" dirty="0" smtClean="0"/>
              <a:t>#</a:t>
            </a:r>
            <a:r>
              <a:rPr lang="en-US" dirty="0" smtClean="0"/>
              <a:t>9</a:t>
            </a:r>
            <a:endParaRPr lang="en-US" dirty="0" smtClean="0"/>
          </a:p>
          <a:p>
            <a:r>
              <a:rPr lang="en-US" dirty="0" smtClean="0"/>
              <a:t>Tragic Hero: a person of admirable qualities or high stature whose downfall is brought about by their tragic flaw.</a:t>
            </a:r>
          </a:p>
          <a:p>
            <a:r>
              <a:rPr lang="en-US" dirty="0" smtClean="0"/>
              <a:t>Who better fits the definition of a tragic hero, </a:t>
            </a:r>
            <a:r>
              <a:rPr lang="en-US" dirty="0" err="1" smtClean="0"/>
              <a:t>Antigone</a:t>
            </a:r>
            <a:r>
              <a:rPr lang="en-US" dirty="0" smtClean="0"/>
              <a:t> or </a:t>
            </a:r>
            <a:r>
              <a:rPr lang="en-US" dirty="0" err="1" smtClean="0"/>
              <a:t>Creon</a:t>
            </a:r>
            <a:r>
              <a:rPr lang="en-US" dirty="0" smtClean="0"/>
              <a:t>? Make sure you consider all parts of the definition and explain how he or she fits it.</a:t>
            </a:r>
            <a:endParaRPr lang="en-US" dirty="0"/>
          </a:p>
        </p:txBody>
      </p:sp>
      <p:sp>
        <p:nvSpPr>
          <p:cNvPr id="2" name="Title 1"/>
          <p:cNvSpPr>
            <a:spLocks noGrp="1"/>
          </p:cNvSpPr>
          <p:nvPr>
            <p:ph type="title"/>
          </p:nvPr>
        </p:nvSpPr>
        <p:spPr/>
        <p:txBody>
          <a:bodyPr>
            <a:normAutofit/>
          </a:bodyPr>
          <a:lstStyle/>
          <a:p>
            <a:r>
              <a:rPr lang="en-US" sz="4000" b="1" dirty="0" smtClean="0"/>
              <a:t>Exodus</a:t>
            </a:r>
            <a:endParaRPr lang="en-US" sz="4000" b="1"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fontScale="92500"/>
          </a:bodyPr>
          <a:lstStyle/>
          <a:p>
            <a:r>
              <a:rPr lang="en-US" dirty="0" smtClean="0"/>
              <a:t>Reading Journal </a:t>
            </a:r>
            <a:r>
              <a:rPr lang="en-US" smtClean="0"/>
              <a:t>#</a:t>
            </a:r>
            <a:r>
              <a:rPr lang="en-US" smtClean="0"/>
              <a:t>10</a:t>
            </a:r>
            <a:endParaRPr lang="en-US" dirty="0" smtClean="0"/>
          </a:p>
          <a:p>
            <a:r>
              <a:rPr lang="en-US" dirty="0" smtClean="0"/>
              <a:t>Knowing how things ended for </a:t>
            </a:r>
            <a:r>
              <a:rPr lang="en-US" dirty="0" err="1" smtClean="0"/>
              <a:t>Antigone</a:t>
            </a:r>
            <a:r>
              <a:rPr lang="en-US" dirty="0" smtClean="0"/>
              <a:t>, explain whether or not it was correct for </a:t>
            </a:r>
            <a:r>
              <a:rPr lang="en-US" dirty="0" err="1" smtClean="0"/>
              <a:t>Antigone</a:t>
            </a:r>
            <a:r>
              <a:rPr lang="en-US" dirty="0" smtClean="0"/>
              <a:t> to defy </a:t>
            </a:r>
            <a:r>
              <a:rPr lang="en-US" dirty="0" err="1" smtClean="0"/>
              <a:t>Creon’s</a:t>
            </a:r>
            <a:r>
              <a:rPr lang="en-US" dirty="0" smtClean="0"/>
              <a:t> law, even though laws are for the good of society as a whole.</a:t>
            </a:r>
          </a:p>
          <a:p>
            <a:r>
              <a:rPr lang="en-US" dirty="0" smtClean="0"/>
              <a:t>Is it important that she admitted to </a:t>
            </a:r>
            <a:r>
              <a:rPr lang="en-US" dirty="0" err="1" smtClean="0"/>
              <a:t>Creon</a:t>
            </a:r>
            <a:r>
              <a:rPr lang="en-US" dirty="0" smtClean="0"/>
              <a:t> that she broke the law, or could she just have well lied that she didn’t do it?</a:t>
            </a:r>
          </a:p>
          <a:p>
            <a:r>
              <a:rPr lang="en-US" dirty="0" smtClean="0"/>
              <a:t>Morality, law, personal obligations are all major motifs in </a:t>
            </a:r>
            <a:r>
              <a:rPr lang="en-US" i="1" dirty="0" err="1" smtClean="0"/>
              <a:t>Antigone</a:t>
            </a:r>
            <a:r>
              <a:rPr lang="en-US" dirty="0" smtClean="0"/>
              <a:t>.  Expand these motifs into a theme from the play(central message of the text), and use a scene from the play to prove that your theme is valid.</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229600" cy="4572000"/>
          </a:xfrm>
        </p:spPr>
        <p:txBody>
          <a:bodyPr>
            <a:normAutofit/>
          </a:bodyPr>
          <a:lstStyle/>
          <a:p>
            <a:r>
              <a:rPr lang="en-US" dirty="0" smtClean="0"/>
              <a:t>Reading Journal #1: What is law? Who creates it? What is it’s purpose? Give me your best, most complete definition.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Laws against theft are created to protect everyone’s private property. However, is it morally acceptable for someone to break a window and steal a loaf of bread to feed her starving children?</a:t>
            </a:r>
          </a:p>
          <a:p>
            <a:r>
              <a:rPr lang="en-US" sz="3600" dirty="0" smtClean="0"/>
              <a:t>How about a different kind of dinner?</a:t>
            </a:r>
            <a:endParaRPr lang="en-US" sz="3600" dirty="0"/>
          </a:p>
        </p:txBody>
      </p:sp>
      <p:sp>
        <p:nvSpPr>
          <p:cNvPr id="3" name="Title 2"/>
          <p:cNvSpPr>
            <a:spLocks noGrp="1"/>
          </p:cNvSpPr>
          <p:nvPr>
            <p:ph type="title"/>
          </p:nvPr>
        </p:nvSpPr>
        <p:spPr/>
        <p:txBody>
          <a:bodyPr/>
          <a:lstStyle/>
          <a:p>
            <a:r>
              <a:rPr lang="en-US" dirty="0" smtClean="0"/>
              <a:t>Do we have a right to eat?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vs. Dudley and Stephens: you are a jurist and must decide a murder case.</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r>
              <a:rPr lang="en-US" sz="1900" dirty="0" smtClean="0">
                <a:latin typeface="Times New Roman" pitchFamily="18" charset="0"/>
                <a:cs typeface="Times New Roman" pitchFamily="18" charset="0"/>
              </a:rPr>
              <a:t>A crew of four set sail on a yacht from England: Tom Dudley, the captain; Edwin Stephens; Edmund Brooks; and Richard Parker, the 17-year-old cabin boy.</a:t>
            </a:r>
          </a:p>
          <a:p>
            <a:r>
              <a:rPr lang="en-US" sz="1900" dirty="0" smtClean="0">
                <a:latin typeface="Times New Roman" pitchFamily="18" charset="0"/>
                <a:cs typeface="Times New Roman" pitchFamily="18" charset="0"/>
              </a:rPr>
              <a:t>The yacht sank and the four sailors escaped on a lifeboat. They had two tins of turnips and no water. The turnips lasted them two weeks.</a:t>
            </a:r>
          </a:p>
          <a:p>
            <a:r>
              <a:rPr lang="en-US" sz="1900" dirty="0" smtClean="0">
                <a:latin typeface="Times New Roman" pitchFamily="18" charset="0"/>
                <a:cs typeface="Times New Roman" pitchFamily="18" charset="0"/>
              </a:rPr>
              <a:t>Richard Parker, the cabin boy, became ill from drinking seawater. Dudley proposed a lottery to see who would give their life and be eaten. Brooks refused.</a:t>
            </a:r>
          </a:p>
          <a:p>
            <a:r>
              <a:rPr lang="en-US" sz="1900" dirty="0" smtClean="0">
                <a:latin typeface="Times New Roman" pitchFamily="18" charset="0"/>
                <a:cs typeface="Times New Roman" pitchFamily="18" charset="0"/>
              </a:rPr>
              <a:t>Approximately three weeks on the lifeboat, Dudley and Stephens signaled to each other that because Parker was ill, they would kill and eat him. One person held down Parker and the other killed him by stabbing him in the jugular vein with a penknife.</a:t>
            </a:r>
          </a:p>
          <a:p>
            <a:r>
              <a:rPr lang="en-US" sz="1900" dirty="0" smtClean="0">
                <a:latin typeface="Times New Roman" pitchFamily="18" charset="0"/>
                <a:cs typeface="Times New Roman" pitchFamily="18" charset="0"/>
              </a:rPr>
              <a:t>Dudley, Stephens, and Brooks feasted on the body and blood of Parker for four days and were rescued on the fifth day during breakfast. When they returned, Dudley and Stephens were charged with murder.</a:t>
            </a:r>
          </a:p>
          <a:p>
            <a:r>
              <a:rPr lang="en-US" sz="1900" dirty="0" smtClean="0">
                <a:latin typeface="Times New Roman" pitchFamily="18" charset="0"/>
                <a:cs typeface="Times New Roman" pitchFamily="18" charset="0"/>
              </a:rPr>
              <a:t>Journal </a:t>
            </a:r>
            <a:r>
              <a:rPr lang="en-US" sz="1900" dirty="0" smtClean="0">
                <a:latin typeface="Times New Roman" pitchFamily="18" charset="0"/>
                <a:cs typeface="Times New Roman" pitchFamily="18" charset="0"/>
              </a:rPr>
              <a:t>#2: </a:t>
            </a:r>
            <a:r>
              <a:rPr lang="en-US" sz="1900" dirty="0" smtClean="0">
                <a:latin typeface="Times New Roman" pitchFamily="18" charset="0"/>
                <a:cs typeface="Times New Roman" pitchFamily="18" charset="0"/>
              </a:rPr>
              <a:t>Was killing Parker wrong? Explain why you would find them guilty or not guilty of breaking the law against murder.</a:t>
            </a:r>
            <a:endParaRPr lang="en-US" sz="19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Is it ever morally acceptable to break the law?  In the previous example, some of you may have answered yes, even murder is sometimes acceptable (the crew is not guilty); and some may have answered no, murder is never acceptable (the crew is guilty).</a:t>
            </a:r>
          </a:p>
          <a:p>
            <a:r>
              <a:rPr lang="en-US" dirty="0" smtClean="0"/>
              <a:t>What about the example of stealing bread?  Changed your mind?</a:t>
            </a:r>
          </a:p>
          <a:p>
            <a:r>
              <a:rPr lang="en-US" dirty="0" smtClean="0"/>
              <a:t>Of refusing to go to war?</a:t>
            </a:r>
          </a:p>
          <a:p>
            <a:r>
              <a:rPr lang="en-US" dirty="0" smtClean="0"/>
              <a:t>Your answers are based on your ideas and feelings of justice, of right and wrong.  But what principles are you basing your ideas on?</a:t>
            </a:r>
          </a:p>
          <a:p>
            <a:r>
              <a:rPr lang="en-US" dirty="0" smtClean="0"/>
              <a:t>We’ve considered Jeremy Bentham’s formula (Utilitarianism) for moral decisions. Let’s look at some others.</a:t>
            </a:r>
          </a:p>
          <a:p>
            <a:endParaRPr lang="en-US" dirty="0"/>
          </a:p>
        </p:txBody>
      </p:sp>
      <p:sp>
        <p:nvSpPr>
          <p:cNvPr id="4" name="Title 3"/>
          <p:cNvSpPr>
            <a:spLocks noGrp="1"/>
          </p:cNvSpPr>
          <p:nvPr>
            <p:ph type="title"/>
          </p:nvPr>
        </p:nvSpPr>
        <p:spPr/>
        <p:txBody>
          <a:bodyPr>
            <a:normAutofit fontScale="90000"/>
          </a:bodyPr>
          <a:lstStyle/>
          <a:p>
            <a:pPr algn="ctr"/>
            <a:r>
              <a:rPr lang="en-US" dirty="0" smtClean="0"/>
              <a:t>The big question we have been working our way towards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John Locke: </a:t>
            </a:r>
          </a:p>
          <a:p>
            <a:pPr lvl="1"/>
            <a:r>
              <a:rPr lang="en-US" dirty="0" smtClean="0"/>
              <a:t>Since we can survive outside of society, freedom is our natural state.</a:t>
            </a:r>
          </a:p>
          <a:p>
            <a:pPr lvl="1"/>
            <a:r>
              <a:rPr lang="en-US" dirty="0" smtClean="0"/>
              <a:t>In our free, natural state as humans we have these rights: “life, liberty, health, and possessions.”  Any attempt to take them away is a violation of our human rights.</a:t>
            </a:r>
          </a:p>
          <a:p>
            <a:pPr lvl="1"/>
            <a:r>
              <a:rPr lang="en-US" dirty="0" smtClean="0"/>
              <a:t>You cannot kill and eat the cabin boy, because he has certain human rights</a:t>
            </a:r>
          </a:p>
          <a:p>
            <a:r>
              <a:rPr lang="en-US" dirty="0" smtClean="0"/>
              <a:t>Immanuel Kant’s Categorical Imperative (2 criteria for a moral act):</a:t>
            </a:r>
          </a:p>
          <a:p>
            <a:pPr lvl="1"/>
            <a:r>
              <a:rPr lang="en-US" dirty="0" smtClean="0"/>
              <a:t>1. To act morally is to act freely and according to reason, not </a:t>
            </a:r>
            <a:r>
              <a:rPr lang="en-US" dirty="0" smtClean="0"/>
              <a:t>preference or inclination, like animals.</a:t>
            </a:r>
            <a:endParaRPr lang="en-US" dirty="0" smtClean="0"/>
          </a:p>
          <a:p>
            <a:pPr lvl="2"/>
            <a:r>
              <a:rPr lang="en-US" dirty="0" smtClean="0"/>
              <a:t>All humans are endowed with reason; however, we are only free when we act in a way that does not serve ourselves .  Motives are more important than consequences.</a:t>
            </a:r>
          </a:p>
          <a:p>
            <a:pPr lvl="1"/>
            <a:r>
              <a:rPr lang="en-US" dirty="0" smtClean="0"/>
              <a:t>2. A moral act can by universalized without contradiction , no matter what the results of the act are (you cannot steal someone’s private property, because if everyone stole, private property would cease to exist)</a:t>
            </a:r>
          </a:p>
          <a:p>
            <a:pPr lvl="1"/>
            <a:r>
              <a:rPr lang="en-US" dirty="0" smtClean="0"/>
              <a:t>(1) You cannot kill and eat the cabin boy, because it is self-serving and (2) if everyone killed other people, life and society would not exist.</a:t>
            </a:r>
          </a:p>
          <a:p>
            <a:r>
              <a:rPr lang="en-US" dirty="0" smtClean="0"/>
              <a:t>Under both of the above views of morality, the individual is not available for use by society , even for the good of society as a whole (Utilitarianism). In both cases, the individual is due certain rights or respect just by being human.</a:t>
            </a:r>
          </a:p>
        </p:txBody>
      </p:sp>
      <p:sp>
        <p:nvSpPr>
          <p:cNvPr id="3" name="Title 2"/>
          <p:cNvSpPr>
            <a:spLocks noGrp="1"/>
          </p:cNvSpPr>
          <p:nvPr>
            <p:ph type="title"/>
          </p:nvPr>
        </p:nvSpPr>
        <p:spPr/>
        <p:txBody>
          <a:bodyPr>
            <a:normAutofit/>
          </a:bodyPr>
          <a:lstStyle/>
          <a:p>
            <a:pPr algn="ctr"/>
            <a:r>
              <a:rPr lang="en-US" sz="2800" dirty="0" smtClean="0"/>
              <a:t>Rebuttal to Jeremy Bentham’s Utilitarian view of morality-The Idea of Human Rights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blinds(horizontal)">
                                      <p:cBhvr>
                                        <p:cTn id="30" dur="500"/>
                                        <p:tgtEl>
                                          <p:spTgt spid="2">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blinds(horizontal)">
                                      <p:cBhvr>
                                        <p:cTn id="35" dur="500"/>
                                        <p:tgtEl>
                                          <p:spTgt spid="2">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blinds(horizontal)">
                                      <p:cBhvr>
                                        <p:cTn id="4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err="1" smtClean="0"/>
              <a:t>Antigone</a:t>
            </a:r>
            <a:r>
              <a:rPr lang="en-US" dirty="0" smtClean="0"/>
              <a:t> is forced to make an ethical decision about whether or not to break the law. </a:t>
            </a:r>
          </a:p>
          <a:p>
            <a:r>
              <a:rPr lang="en-US" dirty="0" smtClean="0"/>
              <a:t>Does she adhere to the Utilitarian Philosophy and not break the law? Because, if the law serves everyone, she has no right to break it, even if she disagrees with it.</a:t>
            </a:r>
          </a:p>
          <a:p>
            <a:r>
              <a:rPr lang="en-US" dirty="0" smtClean="0"/>
              <a:t>Does she adhere to the philosophical views of Locke and Kant and break the law, because some things are wrong under any circumstances? If a law violates moral principles, it should not be followed, and it doesn’t matter that the law serves everyone.</a:t>
            </a:r>
          </a:p>
          <a:p>
            <a:endParaRPr lang="en-US" dirty="0"/>
          </a:p>
        </p:txBody>
      </p:sp>
      <p:sp>
        <p:nvSpPr>
          <p:cNvPr id="3" name="Title 2"/>
          <p:cNvSpPr>
            <a:spLocks noGrp="1"/>
          </p:cNvSpPr>
          <p:nvPr>
            <p:ph type="title"/>
          </p:nvPr>
        </p:nvSpPr>
        <p:spPr/>
        <p:txBody>
          <a:bodyPr>
            <a:normAutofit fontScale="90000"/>
          </a:bodyPr>
          <a:lstStyle/>
          <a:p>
            <a:r>
              <a:rPr lang="en-US" dirty="0" smtClean="0"/>
              <a:t>How does all this connect to </a:t>
            </a:r>
            <a:r>
              <a:rPr lang="en-US" dirty="0" err="1" smtClean="0"/>
              <a:t>Antigone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72000"/>
          </a:xfrm>
        </p:spPr>
        <p:txBody>
          <a:bodyPr/>
          <a:lstStyle/>
          <a:p>
            <a:r>
              <a:rPr lang="en-US" dirty="0" smtClean="0"/>
              <a:t>Reading Journal </a:t>
            </a:r>
            <a:r>
              <a:rPr lang="en-US" dirty="0" smtClean="0"/>
              <a:t>#3</a:t>
            </a:r>
            <a:endParaRPr lang="en-US" dirty="0" smtClean="0"/>
          </a:p>
          <a:p>
            <a:r>
              <a:rPr lang="en-US" dirty="0" smtClean="0"/>
              <a:t>Describe what </a:t>
            </a:r>
            <a:r>
              <a:rPr lang="en-US" dirty="0" err="1" smtClean="0"/>
              <a:t>Antigone</a:t>
            </a:r>
            <a:r>
              <a:rPr lang="en-US" dirty="0" smtClean="0"/>
              <a:t> and her sister, </a:t>
            </a:r>
            <a:r>
              <a:rPr lang="en-US" dirty="0" err="1" smtClean="0"/>
              <a:t>Ismene</a:t>
            </a:r>
            <a:r>
              <a:rPr lang="en-US" dirty="0" smtClean="0"/>
              <a:t>, are like. What are their personality traits and their values?</a:t>
            </a:r>
            <a:endParaRPr lang="en-US" dirty="0"/>
          </a:p>
        </p:txBody>
      </p:sp>
      <p:sp>
        <p:nvSpPr>
          <p:cNvPr id="2" name="Title 1"/>
          <p:cNvSpPr>
            <a:spLocks noGrp="1"/>
          </p:cNvSpPr>
          <p:nvPr>
            <p:ph type="title"/>
          </p:nvPr>
        </p:nvSpPr>
        <p:spPr/>
        <p:txBody>
          <a:bodyPr>
            <a:normAutofit/>
          </a:bodyPr>
          <a:lstStyle/>
          <a:p>
            <a:r>
              <a:rPr lang="en-US" sz="4000" b="1" dirty="0" smtClean="0"/>
              <a:t>Prologue</a:t>
            </a:r>
            <a:endParaRPr lang="en-US" sz="4000"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72000"/>
          </a:xfrm>
        </p:spPr>
        <p:txBody>
          <a:bodyPr/>
          <a:lstStyle/>
          <a:p>
            <a:r>
              <a:rPr lang="en-US" dirty="0" smtClean="0"/>
              <a:t>Reading Journal </a:t>
            </a:r>
            <a:r>
              <a:rPr lang="en-US" dirty="0" smtClean="0"/>
              <a:t>#4</a:t>
            </a:r>
            <a:endParaRPr lang="en-US" dirty="0" smtClean="0"/>
          </a:p>
          <a:p>
            <a:r>
              <a:rPr lang="en-US" dirty="0" smtClean="0"/>
              <a:t>Describe what type of person </a:t>
            </a:r>
            <a:r>
              <a:rPr lang="en-US" dirty="0" err="1" smtClean="0"/>
              <a:t>Creon</a:t>
            </a:r>
            <a:r>
              <a:rPr lang="en-US" dirty="0" smtClean="0"/>
              <a:t> is. What is his personality like and what are his values?</a:t>
            </a:r>
            <a:endParaRPr lang="en-US" dirty="0"/>
          </a:p>
        </p:txBody>
      </p:sp>
      <p:sp>
        <p:nvSpPr>
          <p:cNvPr id="2" name="Title 1"/>
          <p:cNvSpPr>
            <a:spLocks noGrp="1"/>
          </p:cNvSpPr>
          <p:nvPr>
            <p:ph type="title"/>
          </p:nvPr>
        </p:nvSpPr>
        <p:spPr/>
        <p:txBody>
          <a:bodyPr>
            <a:normAutofit/>
          </a:bodyPr>
          <a:lstStyle/>
          <a:p>
            <a:r>
              <a:rPr lang="en-US" sz="4000" b="1" dirty="0" smtClean="0"/>
              <a:t>Scene 1</a:t>
            </a:r>
            <a:endParaRPr lang="en-US" sz="4000" b="1"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3550</TotalTime>
  <Words>1179</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Antigone Reading Journals</vt:lpstr>
      <vt:lpstr>Slide 2</vt:lpstr>
      <vt:lpstr>Do we have a right to eat? </vt:lpstr>
      <vt:lpstr>State vs. Dudley and Stephens: you are a jurist and must decide a murder case.</vt:lpstr>
      <vt:lpstr>The big question we have been working our way towards</vt:lpstr>
      <vt:lpstr>Rebuttal to Jeremy Bentham’s Utilitarian view of morality-The Idea of Human Rights</vt:lpstr>
      <vt:lpstr>How does all this connect to Antigone?</vt:lpstr>
      <vt:lpstr>Prologue</vt:lpstr>
      <vt:lpstr>Scene 1</vt:lpstr>
      <vt:lpstr>Scene 2</vt:lpstr>
      <vt:lpstr>Scene 3</vt:lpstr>
      <vt:lpstr>Scene 4</vt:lpstr>
      <vt:lpstr>Scene 5</vt:lpstr>
      <vt:lpstr>Exodus</vt:lpstr>
      <vt:lpstr>Slide 15</vt:lpstr>
    </vt:vector>
  </TitlesOfParts>
  <Company>Peabody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Antigone Reading Journals</dc:title>
  <dc:creator>Administrator</dc:creator>
  <cp:lastModifiedBy>Administrator</cp:lastModifiedBy>
  <cp:revision>223</cp:revision>
  <dcterms:created xsi:type="dcterms:W3CDTF">2014-04-27T17:05:36Z</dcterms:created>
  <dcterms:modified xsi:type="dcterms:W3CDTF">2016-05-12T11:21:11Z</dcterms:modified>
</cp:coreProperties>
</file>