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41EA-804B-D840-8CF7-14C4CF777FD0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4074-CAC7-954F-9E81-C32839D96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Strategies for Reading Poetry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will let you use your notes on your poetry tests and quizzes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1. Consider the Title of the Poem: read the title, read the poem, then read the title again.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These are probably not random titles. Titles are chosen by the poet and are important.</a:t>
            </a:r>
          </a:p>
          <a:p>
            <a:r>
              <a:rPr lang="en-US" dirty="0" smtClean="0"/>
              <a:t>What might the title mean? What might it suggest? What if there isn’t a title?</a:t>
            </a:r>
          </a:p>
          <a:p>
            <a:r>
              <a:rPr lang="en-US" dirty="0" smtClean="0"/>
              <a:t>What can you guess about the poem, just from the following titles:</a:t>
            </a:r>
          </a:p>
          <a:p>
            <a:r>
              <a:rPr lang="en-US" dirty="0" smtClean="0"/>
              <a:t>“My Last Duchess”</a:t>
            </a:r>
          </a:p>
          <a:p>
            <a:r>
              <a:rPr lang="en-US" dirty="0" smtClean="0"/>
              <a:t>“Do Tell”</a:t>
            </a:r>
          </a:p>
          <a:p>
            <a:r>
              <a:rPr lang="en-US" dirty="0" smtClean="0"/>
              <a:t>“For Mr. Grimes Who Tried To Teach Me Physics After My Father Died”</a:t>
            </a:r>
          </a:p>
          <a:p>
            <a:r>
              <a:rPr lang="en-US" dirty="0" smtClean="0"/>
              <a:t>“The Spaces above and Below My Feet”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Consider the literal, then the implied 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Poets frequently show, rather than tell, what’s going on. This requires some investigation on our part.</a:t>
            </a:r>
          </a:p>
          <a:p>
            <a:pPr>
              <a:buNone/>
            </a:pPr>
            <a:r>
              <a:rPr lang="en-US" dirty="0" smtClean="0"/>
              <a:t>1. Figure out the </a:t>
            </a:r>
            <a:r>
              <a:rPr lang="en-US" b="1" i="1" u="sng" dirty="0" smtClean="0"/>
              <a:t>literal meaning </a:t>
            </a:r>
            <a:r>
              <a:rPr lang="en-US" dirty="0" smtClean="0"/>
              <a:t>first: what is the story of the poem in its simplest form.</a:t>
            </a:r>
          </a:p>
          <a:p>
            <a:pPr>
              <a:buNone/>
            </a:pPr>
            <a:r>
              <a:rPr lang="en-US" dirty="0" smtClean="0"/>
              <a:t>2. Consider the deeper or </a:t>
            </a:r>
            <a:r>
              <a:rPr lang="en-US" b="1" i="1" u="sng" dirty="0" smtClean="0"/>
              <a:t>implied meanings </a:t>
            </a:r>
            <a:r>
              <a:rPr lang="en-US" dirty="0" smtClean="0"/>
              <a:t>in the stanza below. The meaning expands as we do this:</a:t>
            </a:r>
          </a:p>
          <a:p>
            <a:r>
              <a:rPr lang="en-US" dirty="0" smtClean="0"/>
              <a:t>I call her up sometimes, long distance now.</a:t>
            </a:r>
          </a:p>
          <a:p>
            <a:pPr>
              <a:buNone/>
            </a:pPr>
            <a:r>
              <a:rPr lang="en-US" dirty="0" smtClean="0"/>
              <a:t>	And she still knows my voice, but I can hear,</a:t>
            </a:r>
          </a:p>
          <a:p>
            <a:pPr>
              <a:buNone/>
            </a:pPr>
            <a:r>
              <a:rPr lang="en-US" dirty="0" smtClean="0"/>
              <a:t>	Beyond the music of her phonograph,</a:t>
            </a:r>
          </a:p>
          <a:p>
            <a:pPr>
              <a:buNone/>
            </a:pPr>
            <a:r>
              <a:rPr lang="en-US" dirty="0" smtClean="0"/>
              <a:t>	The laughter of young men with their keys.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Annotate the Poem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7947562" cy="507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Consider </a:t>
            </a:r>
            <a:r>
              <a:rPr lang="en-US" dirty="0" smtClean="0"/>
              <a:t>the speaker of the poem and the spoken-to (first-person poems)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speaker? Who is being spoken to?: how old are they? Male or female? Where are they located? What are they doing? What are their attitudes?</a:t>
            </a:r>
          </a:p>
          <a:p>
            <a:r>
              <a:rPr lang="en-US" dirty="0" smtClean="0"/>
              <a:t>In a difficult poem, considering these simple questions can all lead you to meaning</a:t>
            </a:r>
          </a:p>
          <a:p>
            <a:r>
              <a:rPr lang="en-US" dirty="0" smtClean="0"/>
              <a:t>Look at the example of “the bluebird”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dirty="0" smtClean="0"/>
              <a:t>. </a:t>
            </a:r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previous steps should lead you to a statement of </a:t>
            </a:r>
            <a:r>
              <a:rPr lang="en-US" b="1" i="1" u="sng" dirty="0" smtClean="0"/>
              <a:t>theme</a:t>
            </a:r>
            <a:r>
              <a:rPr lang="en-US" dirty="0" smtClean="0"/>
              <a:t>: what is the central message of the text, what do we learn about life from having read it.</a:t>
            </a:r>
          </a:p>
          <a:p>
            <a:r>
              <a:rPr lang="en-US" dirty="0" smtClean="0"/>
              <a:t>You get theme from a text, but it must be applicable to life in general.</a:t>
            </a:r>
          </a:p>
          <a:p>
            <a:r>
              <a:rPr lang="en-US" dirty="0" smtClean="0"/>
              <a:t>Always include a statement of theme in your interpretations with </a:t>
            </a:r>
            <a:r>
              <a:rPr lang="en-US" b="1" dirty="0" smtClean="0"/>
              <a:t>specific details</a:t>
            </a:r>
            <a:r>
              <a:rPr lang="en-US" dirty="0" smtClean="0"/>
              <a:t> from the poem to back it up.</a:t>
            </a:r>
          </a:p>
          <a:p>
            <a:r>
              <a:rPr lang="en-US" dirty="0" smtClean="0"/>
              <a:t>Motif: a recurring idea. Ex.: love, death, disease, hate. Don’t mistake this for theme. Theme comes from motif, but they are not the same 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r>
              <a:rPr lang="en-US" dirty="0" smtClean="0"/>
              <a:t>. </a:t>
            </a:r>
            <a:r>
              <a:rPr lang="en-US" dirty="0" smtClean="0"/>
              <a:t>Form: Look at the way the poem appears on the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“</a:t>
            </a:r>
            <a:r>
              <a:rPr lang="en-US" smtClean="0"/>
              <a:t>The Affair”</a:t>
            </a:r>
            <a:endParaRPr lang="en-US" dirty="0" smtClean="0"/>
          </a:p>
          <a:p>
            <a:r>
              <a:rPr lang="en-US" dirty="0" smtClean="0"/>
              <a:t>Arrangement of words Ex. “Suppose Columbus”</a:t>
            </a:r>
          </a:p>
          <a:p>
            <a:r>
              <a:rPr lang="en-US" dirty="0" smtClean="0"/>
              <a:t>Length of lines Ex. “Do Tell”</a:t>
            </a:r>
          </a:p>
          <a:p>
            <a:r>
              <a:rPr lang="en-US" dirty="0" smtClean="0"/>
              <a:t>enjambment Ex. “Rite of Passage”</a:t>
            </a:r>
          </a:p>
          <a:p>
            <a:r>
              <a:rPr lang="en-US" dirty="0" smtClean="0"/>
              <a:t>Rhyme scheme</a:t>
            </a:r>
          </a:p>
          <a:p>
            <a:r>
              <a:rPr lang="en-US" dirty="0" smtClean="0"/>
              <a:t>Fixed form?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440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Strategies for Reading Poetry</vt:lpstr>
      <vt:lpstr>1. Consider the Title of the Poem: read the title, read the poem, then read the title again.</vt:lpstr>
      <vt:lpstr>2. Consider the literal, then the implied meanings</vt:lpstr>
      <vt:lpstr>Always Annotate the Poem</vt:lpstr>
      <vt:lpstr>3. Consider the speaker of the poem and the spoken-to (first-person poems)</vt:lpstr>
      <vt:lpstr>4. Theme</vt:lpstr>
      <vt:lpstr>5. Form: Look at the way the poem appears on the page</vt:lpstr>
    </vt:vector>
  </TitlesOfParts>
  <Company>EDC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Reading Poetry</dc:title>
  <dc:creator>Atticus</dc:creator>
  <cp:lastModifiedBy>Administrator</cp:lastModifiedBy>
  <cp:revision>185</cp:revision>
  <dcterms:created xsi:type="dcterms:W3CDTF">2012-09-15T20:15:06Z</dcterms:created>
  <dcterms:modified xsi:type="dcterms:W3CDTF">2015-09-16T11:08:23Z</dcterms:modified>
</cp:coreProperties>
</file>