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3" r:id="rId14"/>
    <p:sldId id="269" r:id="rId15"/>
    <p:sldId id="271" r:id="rId16"/>
    <p:sldId id="272" r:id="rId17"/>
    <p:sldId id="270" r:id="rId18"/>
    <p:sldId id="274" r:id="rId19"/>
    <p:sldId id="273" r:id="rId20"/>
    <p:sldId id="275" r:id="rId21"/>
    <p:sldId id="276" r:id="rId22"/>
    <p:sldId id="277" r:id="rId23"/>
    <p:sldId id="280" r:id="rId24"/>
    <p:sldId id="278" r:id="rId25"/>
    <p:sldId id="282" r:id="rId26"/>
    <p:sldId id="279" r:id="rId27"/>
    <p:sldId id="281"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A7A5DD-CACF-4AD5-9142-4F13E714500A}" type="datetimeFigureOut">
              <a:rPr lang="en-US" smtClean="0"/>
              <a:pPr/>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95A8-29AF-401B-9CD2-764D2C979F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7A5DD-CACF-4AD5-9142-4F13E714500A}" type="datetimeFigureOut">
              <a:rPr lang="en-US" smtClean="0"/>
              <a:pPr/>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95A8-29AF-401B-9CD2-764D2C979F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7A5DD-CACF-4AD5-9142-4F13E714500A}" type="datetimeFigureOut">
              <a:rPr lang="en-US" smtClean="0"/>
              <a:pPr/>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95A8-29AF-401B-9CD2-764D2C979F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7A5DD-CACF-4AD5-9142-4F13E714500A}" type="datetimeFigureOut">
              <a:rPr lang="en-US" smtClean="0"/>
              <a:pPr/>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95A8-29AF-401B-9CD2-764D2C979F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7A5DD-CACF-4AD5-9142-4F13E714500A}" type="datetimeFigureOut">
              <a:rPr lang="en-US" smtClean="0"/>
              <a:pPr/>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95A8-29AF-401B-9CD2-764D2C979F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A7A5DD-CACF-4AD5-9142-4F13E714500A}" type="datetimeFigureOut">
              <a:rPr lang="en-US" smtClean="0"/>
              <a:pPr/>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295A8-29AF-401B-9CD2-764D2C979F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A7A5DD-CACF-4AD5-9142-4F13E714500A}" type="datetimeFigureOut">
              <a:rPr lang="en-US" smtClean="0"/>
              <a:pPr/>
              <a:t>2/26/2016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295A8-29AF-401B-9CD2-764D2C979F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A7A5DD-CACF-4AD5-9142-4F13E714500A}" type="datetimeFigureOut">
              <a:rPr lang="en-US" smtClean="0"/>
              <a:pPr/>
              <a:t>2/26/2016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295A8-29AF-401B-9CD2-764D2C979F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7A5DD-CACF-4AD5-9142-4F13E714500A}" type="datetimeFigureOut">
              <a:rPr lang="en-US" smtClean="0"/>
              <a:pPr/>
              <a:t>2/26/2016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295A8-29AF-401B-9CD2-764D2C979F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7A5DD-CACF-4AD5-9142-4F13E714500A}" type="datetimeFigureOut">
              <a:rPr lang="en-US" smtClean="0"/>
              <a:pPr/>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295A8-29AF-401B-9CD2-764D2C979F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7A5DD-CACF-4AD5-9142-4F13E714500A}" type="datetimeFigureOut">
              <a:rPr lang="en-US" smtClean="0"/>
              <a:pPr/>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295A8-29AF-401B-9CD2-764D2C979F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7A5DD-CACF-4AD5-9142-4F13E714500A}" type="datetimeFigureOut">
              <a:rPr lang="en-US" smtClean="0"/>
              <a:pPr/>
              <a:t>2/26/2016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295A8-29AF-401B-9CD2-764D2C979F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 Kill a Mockingbird</a:t>
            </a:r>
            <a:br>
              <a:rPr lang="en-US" dirty="0" smtClean="0"/>
            </a:br>
            <a:r>
              <a:rPr lang="en-US" dirty="0" smtClean="0"/>
              <a:t>Reading Journal</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Keep a section of your notebook dedicated to journal entries on the novel. This will be collected at the end of the book and count as a quiz grade. It will be graded on your willingness to explore the ideas posed to you, basically on your effort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 Discussion</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Reading Journal #5: Scout uses the word “nigger” when referring to the snowman. Do you consider Scout to be racist for using this term? Explain.</a:t>
            </a:r>
          </a:p>
          <a:p>
            <a:r>
              <a:rPr lang="en-US" dirty="0" smtClean="0"/>
              <a:t>While </a:t>
            </a:r>
            <a:r>
              <a:rPr lang="en-US" dirty="0" err="1" smtClean="0"/>
              <a:t>Maudie’s</a:t>
            </a:r>
            <a:r>
              <a:rPr lang="en-US" dirty="0" smtClean="0"/>
              <a:t> house is burning down and the Finch’s house is smoldering, why do the kids watch Atticus for his reaction? Why does Atticus act they way he does?</a:t>
            </a:r>
          </a:p>
          <a:p>
            <a:r>
              <a:rPr lang="en-US" dirty="0" smtClean="0"/>
              <a:t>Who puts the blanket around Scout? Why 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9 Discussion</a:t>
            </a:r>
            <a:br>
              <a:rPr lang="en-US" dirty="0" smtClean="0"/>
            </a:br>
            <a:r>
              <a:rPr lang="en-US" sz="2700" dirty="0" smtClean="0"/>
              <a:t>(important chapter for understanding Atticus’ character)</a:t>
            </a:r>
            <a:endParaRPr lang="en-US" sz="2700" dirty="0"/>
          </a:p>
        </p:txBody>
      </p:sp>
      <p:sp>
        <p:nvSpPr>
          <p:cNvPr id="3" name="Content Placeholder 2"/>
          <p:cNvSpPr>
            <a:spLocks noGrp="1"/>
          </p:cNvSpPr>
          <p:nvPr>
            <p:ph idx="1"/>
          </p:nvPr>
        </p:nvSpPr>
        <p:spPr/>
        <p:txBody>
          <a:bodyPr>
            <a:normAutofit fontScale="25000" lnSpcReduction="20000"/>
          </a:bodyPr>
          <a:lstStyle/>
          <a:p>
            <a:r>
              <a:rPr lang="en-US" sz="7200" dirty="0" smtClean="0"/>
              <a:t>Interesting quotes about the Tom Robinson case. What do they tell us about the community?:</a:t>
            </a:r>
          </a:p>
          <a:p>
            <a:pPr lvl="1"/>
            <a:r>
              <a:rPr lang="en-US" sz="7200" dirty="0" smtClean="0"/>
              <a:t>Scout, “Well if you don’t want me to grow up </a:t>
            </a:r>
            <a:r>
              <a:rPr lang="en-US" sz="7200" dirty="0" err="1" smtClean="0"/>
              <a:t>talkin</a:t>
            </a:r>
            <a:r>
              <a:rPr lang="en-US" sz="7200" dirty="0" smtClean="0"/>
              <a:t>’ that way, why do you send me to school?”</a:t>
            </a:r>
          </a:p>
          <a:p>
            <a:pPr lvl="1"/>
            <a:r>
              <a:rPr lang="en-US" sz="7200" dirty="0" smtClean="0"/>
              <a:t>Atticus, “If I didn’t [defend Tom Robinson] I couldn’t hold my head up in town, I couldn’t represent this county in the state legislature, I couldn’t even tell you or </a:t>
            </a:r>
            <a:r>
              <a:rPr lang="en-US" sz="7200" dirty="0" err="1" smtClean="0"/>
              <a:t>Jem</a:t>
            </a:r>
            <a:r>
              <a:rPr lang="en-US" sz="7200" dirty="0" smtClean="0"/>
              <a:t> not to do something again.”</a:t>
            </a:r>
          </a:p>
          <a:p>
            <a:pPr lvl="1"/>
            <a:r>
              <a:rPr lang="en-US" sz="7200" dirty="0" smtClean="0"/>
              <a:t>Atticus, “This time we aren’t fighting the </a:t>
            </a:r>
            <a:r>
              <a:rPr lang="en-US" sz="7200" dirty="0" err="1" smtClean="0"/>
              <a:t>Yankess</a:t>
            </a:r>
            <a:r>
              <a:rPr lang="en-US" sz="7200" dirty="0" smtClean="0"/>
              <a:t>, we’re fighting our friends. But remember this, no matter how bitter things get, they’re still our friends and this is still our home.”</a:t>
            </a:r>
          </a:p>
          <a:p>
            <a:pPr lvl="1"/>
            <a:r>
              <a:rPr lang="en-US" sz="7200" dirty="0" smtClean="0"/>
              <a:t>Cecil, “My folks said your daddy was a disgrace an’ that nigger </a:t>
            </a:r>
            <a:r>
              <a:rPr lang="en-US" sz="7200" dirty="0" err="1" smtClean="0"/>
              <a:t>oughta</a:t>
            </a:r>
            <a:r>
              <a:rPr lang="en-US" sz="7200" dirty="0" smtClean="0"/>
              <a:t> hang from the water tank!”</a:t>
            </a:r>
          </a:p>
          <a:p>
            <a:pPr lvl="1"/>
            <a:r>
              <a:rPr lang="en-US" sz="7200" dirty="0" smtClean="0"/>
              <a:t>Francis, “Grandma [Aunt Alexandra, Atticus’ sister] says it’s bad enough he [Atticus] lets you all run wild, but now he’s turned out a nigger-lover we’ll never be able to walk the streets of </a:t>
            </a:r>
            <a:r>
              <a:rPr lang="en-US" sz="7200" dirty="0" err="1" smtClean="0"/>
              <a:t>Maycomb</a:t>
            </a:r>
            <a:r>
              <a:rPr lang="en-US" sz="7200" dirty="0" smtClean="0"/>
              <a:t> again. He’s </a:t>
            </a:r>
            <a:r>
              <a:rPr lang="en-US" sz="7200" dirty="0" err="1" smtClean="0"/>
              <a:t>ruinin</a:t>
            </a:r>
            <a:r>
              <a:rPr lang="en-US" sz="7200" dirty="0" smtClean="0"/>
              <a:t> the family.”</a:t>
            </a:r>
          </a:p>
          <a:p>
            <a:pPr lvl="1"/>
            <a:r>
              <a:rPr lang="en-US" sz="7200" dirty="0" smtClean="0"/>
              <a:t>Atticus’ statement, “Simply because we were licked [beaten] a hundred years before we started is no reason for us not to try to win.”</a:t>
            </a:r>
          </a:p>
          <a:p>
            <a:pPr>
              <a:buNone/>
            </a:pPr>
            <a:endParaRPr lang="en-US" sz="72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Discussion</a:t>
            </a:r>
            <a:endParaRPr lang="en-US" dirty="0"/>
          </a:p>
        </p:txBody>
      </p:sp>
      <p:sp>
        <p:nvSpPr>
          <p:cNvPr id="3" name="Content Placeholder 2"/>
          <p:cNvSpPr>
            <a:spLocks noGrp="1"/>
          </p:cNvSpPr>
          <p:nvPr>
            <p:ph idx="1"/>
          </p:nvPr>
        </p:nvSpPr>
        <p:spPr/>
        <p:txBody>
          <a:bodyPr>
            <a:normAutofit/>
          </a:bodyPr>
          <a:lstStyle/>
          <a:p>
            <a:r>
              <a:rPr lang="en-US" dirty="0" smtClean="0"/>
              <a:t>What is Aunt Alexandra like? Why is she different from Atticus and Uncle Jack?</a:t>
            </a:r>
          </a:p>
          <a:p>
            <a:r>
              <a:rPr lang="en-US" dirty="0" smtClean="0"/>
              <a:t>At the end of the chapter, why does Atticus let Scout eavesdrop on his conversation with his brother, Jack?</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Discussion</a:t>
            </a:r>
            <a:endParaRPr lang="en-US" dirty="0"/>
          </a:p>
        </p:txBody>
      </p:sp>
      <p:sp>
        <p:nvSpPr>
          <p:cNvPr id="3" name="Content Placeholder 2"/>
          <p:cNvSpPr>
            <a:spLocks noGrp="1"/>
          </p:cNvSpPr>
          <p:nvPr>
            <p:ph idx="1"/>
          </p:nvPr>
        </p:nvSpPr>
        <p:spPr/>
        <p:txBody>
          <a:bodyPr>
            <a:normAutofit fontScale="25000" lnSpcReduction="20000"/>
          </a:bodyPr>
          <a:lstStyle/>
          <a:p>
            <a:r>
              <a:rPr lang="en-US" sz="8000" dirty="0" smtClean="0"/>
              <a:t>Reading Journal #6:</a:t>
            </a:r>
          </a:p>
          <a:p>
            <a:r>
              <a:rPr lang="en-US" sz="8000" dirty="0" smtClean="0"/>
              <a:t>We wrote about the need to fit in (conformity) in our first reading journal entry. All communities compel their members to conform to some extent, but how they go about using their power, forcing people to fit in, is interesting. Consider our school community:</a:t>
            </a:r>
          </a:p>
          <a:p>
            <a:r>
              <a:rPr lang="en-US" sz="8000" dirty="0" smtClean="0"/>
              <a:t>List three explicit (specifically stated in the handbook) rules of being a PVMHS student. State what happens when you are caught breaking them.</a:t>
            </a:r>
          </a:p>
          <a:p>
            <a:r>
              <a:rPr lang="en-US" sz="8000" dirty="0" smtClean="0"/>
              <a:t>List one implicit (implied but not stated; unspoken but understood) rule of being a PVMHS student. These rules are not always enforced by </a:t>
            </a:r>
            <a:r>
              <a:rPr lang="en-US" sz="8000" dirty="0" err="1" smtClean="0"/>
              <a:t>offical</a:t>
            </a:r>
            <a:r>
              <a:rPr lang="en-US" sz="8000" dirty="0" smtClean="0"/>
              <a:t> authority figures, but by the members of the community themselves. State what happens when you are caught breaking this rule.</a:t>
            </a:r>
          </a:p>
          <a:p>
            <a:r>
              <a:rPr lang="en-US" sz="8000" dirty="0" smtClean="0"/>
              <a:t>Which type of rule (explicit or implicit) is it worse to be caught breaking? Whom would you rather be punished by, the administration or the community? Explain.</a:t>
            </a:r>
          </a:p>
          <a:p>
            <a:r>
              <a:rPr lang="en-US" sz="8000" dirty="0" smtClean="0"/>
              <a:t>Now, consider the community of </a:t>
            </a:r>
            <a:r>
              <a:rPr lang="en-US" sz="8000" dirty="0" err="1" smtClean="0"/>
              <a:t>Maycomb</a:t>
            </a:r>
            <a:r>
              <a:rPr lang="en-US" sz="8000" dirty="0" smtClean="0"/>
              <a:t>. Which type of rule (explicit or implicit) is Atticus breaking by vigorously defending his client, Tom Robinson? What might be his punishment for breaking this rule? Why does he risk this punishment?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a:t>
            </a:r>
            <a:r>
              <a:rPr lang="en-US" smtClean="0"/>
              <a:t>10 Discussion</a:t>
            </a:r>
            <a:endParaRPr lang="en-US"/>
          </a:p>
        </p:txBody>
      </p:sp>
      <p:sp>
        <p:nvSpPr>
          <p:cNvPr id="3" name="Content Placeholder 2"/>
          <p:cNvSpPr>
            <a:spLocks noGrp="1"/>
          </p:cNvSpPr>
          <p:nvPr>
            <p:ph idx="1"/>
          </p:nvPr>
        </p:nvSpPr>
        <p:spPr/>
        <p:txBody>
          <a:bodyPr/>
          <a:lstStyle/>
          <a:p>
            <a:r>
              <a:rPr lang="en-US" dirty="0" smtClean="0"/>
              <a:t>How does Atticus’ children feel about his age?</a:t>
            </a:r>
          </a:p>
          <a:p>
            <a:r>
              <a:rPr lang="en-US" dirty="0" smtClean="0"/>
              <a:t>Symbolism of the mockingbird and the book’s title.</a:t>
            </a:r>
          </a:p>
          <a:p>
            <a:r>
              <a:rPr lang="en-US" dirty="0" smtClean="0"/>
              <a:t>What makes the kids change their opinion of Atticus? Why didn’t he reveal this talent of his?</a:t>
            </a:r>
          </a:p>
          <a:p>
            <a:r>
              <a:rPr lang="en-US" dirty="0" smtClean="0"/>
              <a:t>Reading Journal #7: Do you think Atticus is a good father? Explain why or why not.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Conformity and Integrity</a:t>
            </a:r>
            <a:br>
              <a:rPr lang="en-US" sz="2400" dirty="0" smtClean="0"/>
            </a:br>
            <a:endParaRPr lang="en-US" sz="2400" dirty="0"/>
          </a:p>
        </p:txBody>
      </p:sp>
      <p:sp>
        <p:nvSpPr>
          <p:cNvPr id="3" name="Content Placeholder 2"/>
          <p:cNvSpPr>
            <a:spLocks noGrp="1"/>
          </p:cNvSpPr>
          <p:nvPr>
            <p:ph idx="1"/>
          </p:nvPr>
        </p:nvSpPr>
        <p:spPr/>
        <p:txBody>
          <a:bodyPr>
            <a:normAutofit fontScale="25000" lnSpcReduction="20000"/>
          </a:bodyPr>
          <a:lstStyle/>
          <a:p>
            <a:pPr lvl="1">
              <a:buNone/>
            </a:pPr>
            <a:r>
              <a:rPr lang="en-US" dirty="0" smtClean="0"/>
              <a:t>		</a:t>
            </a:r>
            <a:r>
              <a:rPr lang="en-US" sz="7200" dirty="0" smtClean="0"/>
              <a:t>“Well, most folks seem to think they’re right and you’re wrong . . .” [said Scout]</a:t>
            </a:r>
          </a:p>
          <a:p>
            <a:pPr lvl="1">
              <a:buNone/>
            </a:pPr>
            <a:r>
              <a:rPr lang="en-US" sz="7200" dirty="0" smtClean="0"/>
              <a:t>		“[. . .] The one thing that doesn’t abide by majority rule is a person’s conscience.” [said Atticus]</a:t>
            </a:r>
          </a:p>
          <a:p>
            <a:pPr>
              <a:buNone/>
            </a:pPr>
            <a:r>
              <a:rPr lang="en-US" sz="7200" dirty="0" smtClean="0"/>
              <a:t>2 Types of Conformity:</a:t>
            </a:r>
          </a:p>
          <a:p>
            <a:r>
              <a:rPr lang="en-US" sz="7200" dirty="0" smtClean="0"/>
              <a:t>1. Informational Conformity: not being sure of the correct action and agreeing with the majority. Example: working on a math problem in a group, one member doesn’t understand the problem so agrees with the group answer.</a:t>
            </a:r>
          </a:p>
          <a:p>
            <a:r>
              <a:rPr lang="en-US" sz="7200" dirty="0" smtClean="0"/>
              <a:t>2. Normative Conformity: knowing what the correct action is, but going along with the majority anyhow. Example: Giving a substitute teacher a hard time and not doing the assignment because everyone else is behaving that way.</a:t>
            </a:r>
          </a:p>
          <a:p>
            <a:r>
              <a:rPr lang="en-US" sz="7200" dirty="0" smtClean="0"/>
              <a:t>Your next reading journal will be about the pressures of conformity. Pay attention to the way people react in each situation and identify the type of conformity:</a:t>
            </a:r>
          </a:p>
          <a:p>
            <a:pPr lvl="1"/>
            <a:r>
              <a:rPr lang="en-US" sz="7200" dirty="0" smtClean="0"/>
              <a:t> the Asch </a:t>
            </a:r>
            <a:r>
              <a:rPr lang="en-US" sz="7200" dirty="0" err="1" smtClean="0"/>
              <a:t>Comformity</a:t>
            </a:r>
            <a:r>
              <a:rPr lang="en-US" sz="7200" dirty="0" smtClean="0"/>
              <a:t> Test</a:t>
            </a:r>
          </a:p>
          <a:p>
            <a:pPr lvl="1"/>
            <a:r>
              <a:rPr lang="en-US" sz="7200" dirty="0" smtClean="0"/>
              <a:t>the “line to nowhere” in </a:t>
            </a:r>
            <a:r>
              <a:rPr lang="en-US" sz="7200" i="1" dirty="0" smtClean="0"/>
              <a:t>Brain Games</a:t>
            </a:r>
          </a:p>
          <a:p>
            <a:pPr lvl="1"/>
            <a:r>
              <a:rPr lang="en-US" sz="7200" dirty="0" smtClean="0"/>
              <a:t>the elevator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Conformity and Integrity</a:t>
            </a:r>
            <a:br>
              <a:rPr lang="en-US" sz="2400" dirty="0" smtClean="0"/>
            </a:br>
            <a:r>
              <a:rPr lang="en-US" sz="2400" dirty="0" smtClean="0"/>
              <a:t> “The one thing that doesn’t abide by majority rule is a person’s conscience.”--Atticus</a:t>
            </a:r>
            <a:endParaRPr lang="en-US" sz="2400" dirty="0"/>
          </a:p>
        </p:txBody>
      </p:sp>
      <p:sp>
        <p:nvSpPr>
          <p:cNvPr id="3" name="Content Placeholder 2"/>
          <p:cNvSpPr>
            <a:spLocks noGrp="1"/>
          </p:cNvSpPr>
          <p:nvPr>
            <p:ph idx="1"/>
          </p:nvPr>
        </p:nvSpPr>
        <p:spPr/>
        <p:txBody>
          <a:bodyPr>
            <a:noAutofit/>
          </a:bodyPr>
          <a:lstStyle/>
          <a:p>
            <a:r>
              <a:rPr lang="en-US" sz="1900" dirty="0" smtClean="0"/>
              <a:t>2 Types of Conformity:</a:t>
            </a:r>
          </a:p>
          <a:p>
            <a:r>
              <a:rPr lang="en-US" sz="1900" dirty="0" smtClean="0"/>
              <a:t>Informational Conformity: not being sure of the correct action and agreeing with the majority. Example: working on a math problem in a group, one member doesn’t understand the problem so agrees with the group answer.</a:t>
            </a:r>
          </a:p>
          <a:p>
            <a:r>
              <a:rPr lang="en-US" sz="1900" dirty="0" smtClean="0"/>
              <a:t>Normative Conformity: knowing what the correct action is, but going along with the majority anyhow. Example: Giving a substitute teacher a hard time and not doing the assignment because everyone else is behaving that way.</a:t>
            </a:r>
          </a:p>
          <a:p>
            <a:r>
              <a:rPr lang="en-US" sz="1900" dirty="0" smtClean="0"/>
              <a:t>Reading Journal #8: Identify which type of conformity was at work in the three examples we just watched: Asch Experiment, Line to Nowhere, Elevator Experiment.</a:t>
            </a:r>
          </a:p>
          <a:p>
            <a:r>
              <a:rPr lang="en-US" sz="1900" dirty="0" smtClean="0"/>
              <a:t>What did you learn about human nature and conformity from viewing these experiments? </a:t>
            </a:r>
          </a:p>
          <a:p>
            <a:r>
              <a:rPr lang="en-US" sz="1900" dirty="0" smtClean="0"/>
              <a:t>Which type of conformity is Atticus facing by doing his best to defend Tom Robinson? After having viewed the power of conformity at work, how is Atticus able to resist conforming to the racist views of the majority?</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Discussion</a:t>
            </a:r>
            <a:endParaRPr lang="en-US" dirty="0"/>
          </a:p>
        </p:txBody>
      </p:sp>
      <p:sp>
        <p:nvSpPr>
          <p:cNvPr id="3" name="Content Placeholder 2"/>
          <p:cNvSpPr>
            <a:spLocks noGrp="1"/>
          </p:cNvSpPr>
          <p:nvPr>
            <p:ph idx="1"/>
          </p:nvPr>
        </p:nvSpPr>
        <p:spPr/>
        <p:txBody>
          <a:bodyPr>
            <a:normAutofit lnSpcReduction="10000"/>
          </a:bodyPr>
          <a:lstStyle/>
          <a:p>
            <a:r>
              <a:rPr lang="en-US" dirty="0" err="1" smtClean="0"/>
              <a:t>Jem’s</a:t>
            </a:r>
            <a:r>
              <a:rPr lang="en-US" dirty="0" smtClean="0"/>
              <a:t> conflict with Mrs. Dubose.</a:t>
            </a:r>
          </a:p>
          <a:p>
            <a:r>
              <a:rPr lang="en-US" dirty="0" smtClean="0"/>
              <a:t>What is Atticus’ advice for dealing with Mrs. Dubose’s verbal abuse?</a:t>
            </a:r>
          </a:p>
          <a:p>
            <a:r>
              <a:rPr lang="en-US" dirty="0" smtClean="0"/>
              <a:t>What is </a:t>
            </a:r>
            <a:r>
              <a:rPr lang="en-US" dirty="0" err="1" smtClean="0"/>
              <a:t>Jem’s</a:t>
            </a:r>
            <a:r>
              <a:rPr lang="en-US" dirty="0" smtClean="0"/>
              <a:t> punishment for his vandalism? Why does Mrs. Dubose want this?</a:t>
            </a:r>
          </a:p>
          <a:p>
            <a:r>
              <a:rPr lang="en-US" dirty="0" smtClean="0"/>
              <a:t>According to Atticus, courage is not a man with a gun in his hand, but what?</a:t>
            </a:r>
          </a:p>
          <a:p>
            <a:r>
              <a:rPr lang="en-US" dirty="0" smtClean="0"/>
              <a:t>Why is </a:t>
            </a:r>
            <a:r>
              <a:rPr lang="en-US" dirty="0" err="1" smtClean="0"/>
              <a:t>Jem</a:t>
            </a:r>
            <a:r>
              <a:rPr lang="en-US" dirty="0" smtClean="0"/>
              <a:t> upset after he receives his gift from Mrs. Dubose?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12 Discussion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During Scout and </a:t>
            </a:r>
            <a:r>
              <a:rPr lang="en-US" dirty="0" err="1" smtClean="0"/>
              <a:t>Jem’s</a:t>
            </a:r>
            <a:r>
              <a:rPr lang="en-US" dirty="0" smtClean="0"/>
              <a:t> visit to </a:t>
            </a:r>
            <a:r>
              <a:rPr lang="en-US" dirty="0" err="1" smtClean="0"/>
              <a:t>Calpurnia’s</a:t>
            </a:r>
            <a:r>
              <a:rPr lang="en-US" dirty="0" smtClean="0"/>
              <a:t> church, they learn many things. What do they learn from:</a:t>
            </a:r>
          </a:p>
          <a:p>
            <a:pPr lvl="1"/>
            <a:r>
              <a:rPr lang="en-US" dirty="0" err="1" smtClean="0"/>
              <a:t>Calpurnia’s</a:t>
            </a:r>
            <a:r>
              <a:rPr lang="en-US" dirty="0" smtClean="0"/>
              <a:t> preparations of the children</a:t>
            </a:r>
          </a:p>
          <a:p>
            <a:pPr lvl="1"/>
            <a:r>
              <a:rPr lang="en-US" dirty="0" smtClean="0"/>
              <a:t>the way the people react when the white children approach</a:t>
            </a:r>
          </a:p>
          <a:p>
            <a:pPr lvl="1"/>
            <a:r>
              <a:rPr lang="en-US" dirty="0" smtClean="0"/>
              <a:t>the encounter with Lula</a:t>
            </a:r>
          </a:p>
          <a:p>
            <a:pPr lvl="1"/>
            <a:r>
              <a:rPr lang="en-US" dirty="0" smtClean="0"/>
              <a:t>the singing of the hymns</a:t>
            </a:r>
          </a:p>
          <a:p>
            <a:pPr lvl="1"/>
            <a:r>
              <a:rPr lang="en-US" dirty="0" smtClean="0"/>
              <a:t>the collection for Helen Robinson</a:t>
            </a:r>
          </a:p>
          <a:p>
            <a:pPr lvl="1"/>
            <a:r>
              <a:rPr lang="en-US" dirty="0" err="1" smtClean="0"/>
              <a:t>Calpurnia’s</a:t>
            </a:r>
            <a:r>
              <a:rPr lang="en-US" dirty="0" smtClean="0"/>
              <a:t> “command of two languages” as Scout puts it.</a:t>
            </a:r>
          </a:p>
          <a:p>
            <a:pPr>
              <a:buNone/>
            </a:pPr>
            <a:r>
              <a:rPr lang="en-US" dirty="0" smtClean="0"/>
              <a:t>Reading Journal #9: In one paragraph, explain how this visit to </a:t>
            </a:r>
            <a:r>
              <a:rPr lang="en-US" dirty="0" err="1" smtClean="0"/>
              <a:t>Calpurnia’s</a:t>
            </a:r>
            <a:r>
              <a:rPr lang="en-US" dirty="0" smtClean="0"/>
              <a:t> church helps the children better understand the community of </a:t>
            </a:r>
            <a:r>
              <a:rPr lang="en-US" dirty="0" err="1" smtClean="0"/>
              <a:t>Maycomb</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13 </a:t>
            </a:r>
            <a:r>
              <a:rPr lang="en-US" dirty="0" err="1" smtClean="0"/>
              <a:t>Dicussion</a:t>
            </a:r>
            <a:endParaRPr lang="en-US" dirty="0"/>
          </a:p>
        </p:txBody>
      </p:sp>
      <p:sp>
        <p:nvSpPr>
          <p:cNvPr id="3" name="Content Placeholder 2"/>
          <p:cNvSpPr>
            <a:spLocks noGrp="1"/>
          </p:cNvSpPr>
          <p:nvPr>
            <p:ph idx="1"/>
          </p:nvPr>
        </p:nvSpPr>
        <p:spPr/>
        <p:txBody>
          <a:bodyPr/>
          <a:lstStyle/>
          <a:p>
            <a:r>
              <a:rPr lang="en-US" dirty="0" smtClean="0"/>
              <a:t>Indirect Characterization: what is the first thing that Aunt Alexandra says to Scout, </a:t>
            </a:r>
            <a:r>
              <a:rPr lang="en-US" dirty="0" err="1" smtClean="0"/>
              <a:t>Jem</a:t>
            </a:r>
            <a:r>
              <a:rPr lang="en-US" dirty="0" smtClean="0"/>
              <a:t>, and Cal as they return from church? What does it show about her?</a:t>
            </a:r>
          </a:p>
          <a:p>
            <a:r>
              <a:rPr lang="en-US" dirty="0" smtClean="0"/>
              <a:t>Alexandra’s preoccupation with heredity, or “streaks” as she calls it. What does it show about her?</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Journal #1</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Who </a:t>
            </a:r>
            <a:r>
              <a:rPr lang="en-US" dirty="0"/>
              <a:t>are you? </a:t>
            </a:r>
            <a:r>
              <a:rPr lang="en-US" dirty="0" smtClean="0"/>
              <a:t>Make </a:t>
            </a:r>
            <a:r>
              <a:rPr lang="en-US" dirty="0"/>
              <a:t>a list </a:t>
            </a:r>
            <a:r>
              <a:rPr lang="en-US" dirty="0" smtClean="0"/>
              <a:t>of at least 10 important </a:t>
            </a:r>
            <a:r>
              <a:rPr lang="en-US" dirty="0"/>
              <a:t>characteristics about you that help define who you </a:t>
            </a:r>
            <a:r>
              <a:rPr lang="en-US" dirty="0" smtClean="0"/>
              <a:t>are. </a:t>
            </a:r>
          </a:p>
          <a:p>
            <a:pPr lvl="0">
              <a:buNone/>
            </a:pPr>
            <a:r>
              <a:rPr lang="en-US" dirty="0" smtClean="0"/>
              <a:t>	Example, Mr. C: French and Native American; youngest of three children; father came here from Canada; parents never finished high school; first to attend college; likes all kinds of reading; likes music; likes surfing; thinks education is important; believes materialism is insidious; moved around a lot; etc.</a:t>
            </a:r>
            <a:endParaRPr lang="en-US" dirty="0"/>
          </a:p>
          <a:p>
            <a:pPr lvl="0"/>
            <a:r>
              <a:rPr lang="en-US" dirty="0"/>
              <a:t>To what extent do we determine our own identities? What influence does society have?</a:t>
            </a:r>
          </a:p>
          <a:p>
            <a:r>
              <a:rPr lang="en-US" dirty="0" smtClean="0"/>
              <a:t>How does our need to fit in influence our identities? Is this a good or bad thing?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13 Discussion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Archetype of the ideal Southern lady [Alexandra], according to literary critic, Joseph Flora:</a:t>
            </a:r>
          </a:p>
          <a:p>
            <a:r>
              <a:rPr lang="en-US" dirty="0" smtClean="0"/>
              <a:t>“She served her husband, bending to him in all matters; she was maternal, bearing children regularly and caring for them lovingly; she possessed great skill in the domestic sphere, running kitchen and nursery, overseeing the household in all areas, dispensing medicine, always hospitable, pious, self-effacing, and kind. She was essential to the patriarchy, assuring well-brought-up children, a well-run home, and complete comfort for her husband.”</a:t>
            </a:r>
          </a:p>
          <a:p>
            <a:r>
              <a:rPr lang="en-US" dirty="0" smtClean="0"/>
              <a:t>How does this description explain Alexandra’s dealings with Scout, and, to a lesser degree, </a:t>
            </a:r>
            <a:r>
              <a:rPr lang="en-US" dirty="0" err="1" smtClean="0"/>
              <a:t>Jem</a:t>
            </a:r>
            <a:r>
              <a:rPr lang="en-US" dirty="0" smtClean="0"/>
              <a:t>?</a:t>
            </a:r>
          </a:p>
          <a:p>
            <a:r>
              <a:rPr lang="en-US" dirty="0" smtClean="0"/>
              <a:t>Why is Atticus angry at the end of the chapter?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14 Discussion</a:t>
            </a:r>
            <a:endParaRPr lang="en-US" dirty="0"/>
          </a:p>
        </p:txBody>
      </p:sp>
      <p:sp>
        <p:nvSpPr>
          <p:cNvPr id="3" name="Content Placeholder 2"/>
          <p:cNvSpPr>
            <a:spLocks noGrp="1"/>
          </p:cNvSpPr>
          <p:nvPr>
            <p:ph idx="1"/>
          </p:nvPr>
        </p:nvSpPr>
        <p:spPr/>
        <p:txBody>
          <a:bodyPr/>
          <a:lstStyle/>
          <a:p>
            <a:r>
              <a:rPr lang="en-US" dirty="0" smtClean="0"/>
              <a:t>Atticus and Alexandra’s disagreement about </a:t>
            </a:r>
            <a:r>
              <a:rPr lang="en-US" dirty="0" err="1" smtClean="0"/>
              <a:t>Calpurnia</a:t>
            </a:r>
            <a:r>
              <a:rPr lang="en-US" dirty="0" smtClean="0"/>
              <a:t>.</a:t>
            </a:r>
          </a:p>
          <a:p>
            <a:r>
              <a:rPr lang="en-US" dirty="0" smtClean="0"/>
              <a:t>Signs of </a:t>
            </a:r>
            <a:r>
              <a:rPr lang="en-US" dirty="0" err="1" smtClean="0"/>
              <a:t>Jem</a:t>
            </a:r>
            <a:r>
              <a:rPr lang="en-US" dirty="0" smtClean="0"/>
              <a:t> maturing.</a:t>
            </a:r>
          </a:p>
          <a:p>
            <a:r>
              <a:rPr lang="en-US" dirty="0" smtClean="0"/>
              <a:t>Dill’s reappearance and his conversation with Scout in bed.</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15 Discussion</a:t>
            </a:r>
            <a:endParaRPr lang="en-US" dirty="0"/>
          </a:p>
        </p:txBody>
      </p:sp>
      <p:sp>
        <p:nvSpPr>
          <p:cNvPr id="3" name="Content Placeholder 2"/>
          <p:cNvSpPr>
            <a:spLocks noGrp="1"/>
          </p:cNvSpPr>
          <p:nvPr>
            <p:ph idx="1"/>
          </p:nvPr>
        </p:nvSpPr>
        <p:spPr/>
        <p:txBody>
          <a:bodyPr>
            <a:normAutofit lnSpcReduction="10000"/>
          </a:bodyPr>
          <a:lstStyle/>
          <a:p>
            <a:r>
              <a:rPr lang="en-US" dirty="0" smtClean="0"/>
              <a:t>Why is Atticus determined to have the truth of the case come out, even if Tom does go the electric chair?</a:t>
            </a:r>
          </a:p>
          <a:p>
            <a:r>
              <a:rPr lang="en-US" dirty="0" smtClean="0"/>
              <a:t>Scout’s response to Dill when he asks her to have a poke at Boo </a:t>
            </a:r>
            <a:r>
              <a:rPr lang="en-US" dirty="0" err="1" smtClean="0"/>
              <a:t>Radley</a:t>
            </a:r>
            <a:r>
              <a:rPr lang="en-US" dirty="0" smtClean="0"/>
              <a:t>.</a:t>
            </a:r>
          </a:p>
          <a:p>
            <a:r>
              <a:rPr lang="en-US" dirty="0" smtClean="0"/>
              <a:t>The nighttime scene at the jail:</a:t>
            </a:r>
          </a:p>
          <a:p>
            <a:pPr lvl="1"/>
            <a:r>
              <a:rPr lang="en-US" dirty="0" smtClean="0"/>
              <a:t>Why is Atticus there?</a:t>
            </a:r>
          </a:p>
          <a:p>
            <a:pPr lvl="1"/>
            <a:r>
              <a:rPr lang="en-US" dirty="0" smtClean="0"/>
              <a:t>How does Scout defuse the deadly situation?</a:t>
            </a:r>
          </a:p>
          <a:p>
            <a:r>
              <a:rPr lang="en-US" dirty="0" smtClean="0"/>
              <a:t>What is Dill’s reaction to the scene?</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linds(horizont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16 Discussion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ironic about Braxton Bragg Underwood protecting Atticus?</a:t>
            </a:r>
          </a:p>
          <a:p>
            <a:r>
              <a:rPr lang="en-US" dirty="0" smtClean="0"/>
              <a:t>When Atticus and Scout discuss the lynch mob, why does Atticus suggest the police force should be made up of children?</a:t>
            </a:r>
          </a:p>
          <a:p>
            <a:r>
              <a:rPr lang="en-US" dirty="0" smtClean="0"/>
              <a:t>What do we know about </a:t>
            </a:r>
            <a:r>
              <a:rPr lang="en-US" dirty="0" err="1" smtClean="0"/>
              <a:t>Dolphus</a:t>
            </a:r>
            <a:r>
              <a:rPr lang="en-US" dirty="0" smtClean="0"/>
              <a:t> Raymond?</a:t>
            </a:r>
          </a:p>
          <a:p>
            <a:r>
              <a:rPr lang="en-US" dirty="0" smtClean="0"/>
              <a:t>What important piece of information about the trial does Scout overhear from the Idler’s Club?</a:t>
            </a:r>
          </a:p>
          <a:p>
            <a:r>
              <a:rPr lang="en-US" dirty="0" smtClean="0"/>
              <a:t>Where do Scout and </a:t>
            </a:r>
            <a:r>
              <a:rPr lang="en-US" dirty="0" err="1" smtClean="0"/>
              <a:t>Jem</a:t>
            </a:r>
            <a:r>
              <a:rPr lang="en-US" dirty="0" smtClean="0"/>
              <a:t> sit during the trial? What might this show about them?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Lynch Mob at the Jail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 we view documentary </a:t>
            </a:r>
            <a:r>
              <a:rPr lang="en-US" i="1" dirty="0" smtClean="0"/>
              <a:t>The Stanford Prison Experiment</a:t>
            </a:r>
            <a:r>
              <a:rPr lang="en-US" dirty="0" smtClean="0"/>
              <a:t> consider the following question. You will answer it after the film:</a:t>
            </a:r>
          </a:p>
          <a:p>
            <a:r>
              <a:rPr lang="en-US" dirty="0" smtClean="0"/>
              <a:t>Reading Journal #10: Why do good people (Walter Cunningham) take part in terrible acts (attempted lynching of Tom Robinson)? Is environment/situation stronger than identity (a person’s principles and beliefs about him or herself).Explain.</a:t>
            </a:r>
          </a:p>
          <a:p>
            <a:r>
              <a:rPr lang="en-US" dirty="0" smtClean="0"/>
              <a:t>Atticus is under the same pressures of conformity as other people in </a:t>
            </a:r>
            <a:r>
              <a:rPr lang="en-US" dirty="0" err="1" smtClean="0"/>
              <a:t>Maycomb</a:t>
            </a:r>
            <a:r>
              <a:rPr lang="en-US" dirty="0" smtClean="0"/>
              <a:t>, so how was he able to stand up against this crowd?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Journal #10</a:t>
            </a:r>
            <a:endParaRPr lang="en-US" dirty="0"/>
          </a:p>
        </p:txBody>
      </p:sp>
      <p:sp>
        <p:nvSpPr>
          <p:cNvPr id="3" name="Content Placeholder 2"/>
          <p:cNvSpPr>
            <a:spLocks noGrp="1"/>
          </p:cNvSpPr>
          <p:nvPr>
            <p:ph idx="1"/>
          </p:nvPr>
        </p:nvSpPr>
        <p:spPr/>
        <p:txBody>
          <a:bodyPr>
            <a:normAutofit lnSpcReduction="10000"/>
          </a:bodyPr>
          <a:lstStyle/>
          <a:p>
            <a:r>
              <a:rPr lang="en-US" dirty="0" smtClean="0"/>
              <a:t>Why do good people (Walter Cunningham) take part in terrible acts (attempted lynching of Tom Robinson)? Is environment/situation stronger than identity (a person’s principles and beliefs about him or herself).Explain.</a:t>
            </a:r>
          </a:p>
          <a:p>
            <a:r>
              <a:rPr lang="en-US" dirty="0" smtClean="0"/>
              <a:t>Atticus is under the same pressures of conformity as other people in </a:t>
            </a:r>
            <a:r>
              <a:rPr lang="en-US" dirty="0" err="1" smtClean="0"/>
              <a:t>Maycomb</a:t>
            </a:r>
            <a:r>
              <a:rPr lang="en-US" dirty="0" smtClean="0"/>
              <a:t>, so how was he able to stand up against this crowd?</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Situations have the power to do 3 things:</a:t>
            </a:r>
            <a:endParaRPr lang="en-US" dirty="0"/>
          </a:p>
        </p:txBody>
      </p:sp>
      <p:sp>
        <p:nvSpPr>
          <p:cNvPr id="3" name="Content Placeholder 2"/>
          <p:cNvSpPr>
            <a:spLocks noGrp="1"/>
          </p:cNvSpPr>
          <p:nvPr>
            <p:ph idx="1"/>
          </p:nvPr>
        </p:nvSpPr>
        <p:spPr/>
        <p:txBody>
          <a:bodyPr>
            <a:normAutofit lnSpcReduction="10000"/>
          </a:bodyPr>
          <a:lstStyle/>
          <a:p>
            <a:pPr>
              <a:buNone/>
            </a:pPr>
            <a:r>
              <a:rPr lang="en-US" sz="1600" dirty="0" smtClean="0"/>
              <a:t>1. Inflame the </a:t>
            </a:r>
            <a:r>
              <a:rPr lang="en-US" sz="1600" b="1" dirty="0" smtClean="0"/>
              <a:t>hostile imagination </a:t>
            </a:r>
            <a:r>
              <a:rPr lang="en-US" sz="1600" dirty="0" smtClean="0"/>
              <a:t>of people who hurt others (physically or psychologically)</a:t>
            </a:r>
          </a:p>
          <a:p>
            <a:pPr>
              <a:buNone/>
            </a:pPr>
            <a:r>
              <a:rPr lang="en-US" sz="1600" dirty="0" smtClean="0"/>
              <a:t>2. Inspire the </a:t>
            </a:r>
            <a:r>
              <a:rPr lang="en-US" sz="1600" b="1" dirty="0" smtClean="0"/>
              <a:t>heroic imagination </a:t>
            </a:r>
            <a:r>
              <a:rPr lang="en-US" sz="1600" dirty="0" smtClean="0"/>
              <a:t>of </a:t>
            </a:r>
            <a:r>
              <a:rPr lang="en-US" sz="1600" b="1" dirty="0" smtClean="0"/>
              <a:t>ordinary</a:t>
            </a:r>
            <a:r>
              <a:rPr lang="en-US" sz="1600" dirty="0" smtClean="0"/>
              <a:t> people who will help others</a:t>
            </a:r>
          </a:p>
          <a:p>
            <a:pPr>
              <a:buNone/>
            </a:pPr>
            <a:r>
              <a:rPr lang="en-US" sz="1600" dirty="0" smtClean="0"/>
              <a:t>3. Render </a:t>
            </a:r>
            <a:r>
              <a:rPr lang="en-US" sz="1600" b="1" dirty="0" smtClean="0"/>
              <a:t>most</a:t>
            </a:r>
            <a:r>
              <a:rPr lang="en-US" sz="1600" dirty="0" smtClean="0"/>
              <a:t> people passive </a:t>
            </a:r>
            <a:r>
              <a:rPr lang="en-US" sz="1600" b="1" dirty="0" smtClean="0"/>
              <a:t>bystanders</a:t>
            </a:r>
            <a:r>
              <a:rPr lang="en-US" sz="1600" dirty="0" smtClean="0"/>
              <a:t> who allow both hostile and heroic acts.</a:t>
            </a:r>
          </a:p>
          <a:p>
            <a:r>
              <a:rPr lang="en-US" sz="1600" dirty="0" smtClean="0"/>
              <a:t>Did you see all these groups in the Stanford Prison Experiment?</a:t>
            </a:r>
          </a:p>
          <a:p>
            <a:r>
              <a:rPr lang="en-US" sz="1600" dirty="0" smtClean="0"/>
              <a:t>Other negative examples of the power of setting/situation:</a:t>
            </a:r>
          </a:p>
          <a:p>
            <a:pPr lvl="1"/>
            <a:r>
              <a:rPr lang="en-US" sz="1600" dirty="0" smtClean="0"/>
              <a:t>Class A and Class B Students: how they changed and how the teachers changed.</a:t>
            </a:r>
          </a:p>
          <a:p>
            <a:pPr lvl="1"/>
            <a:r>
              <a:rPr lang="en-US" sz="1600" dirty="0" smtClean="0"/>
              <a:t>Jane Elliot’s research into blue and brown-eyed elementary school students.</a:t>
            </a:r>
          </a:p>
          <a:p>
            <a:r>
              <a:rPr lang="en-US" sz="1600" dirty="0" smtClean="0"/>
              <a:t>Now for some positive examples!</a:t>
            </a:r>
          </a:p>
          <a:p>
            <a:r>
              <a:rPr lang="en-US" sz="1600" dirty="0" smtClean="0"/>
              <a:t>Heroes are </a:t>
            </a:r>
            <a:r>
              <a:rPr lang="en-US" sz="1600" b="1" dirty="0" smtClean="0"/>
              <a:t>ordinary</a:t>
            </a:r>
            <a:r>
              <a:rPr lang="en-US" sz="1600" dirty="0" smtClean="0"/>
              <a:t> people whose actions are </a:t>
            </a:r>
            <a:r>
              <a:rPr lang="en-US" sz="1600" b="1" dirty="0" smtClean="0"/>
              <a:t>extraordinary</a:t>
            </a:r>
            <a:r>
              <a:rPr lang="en-US" sz="1600" dirty="0" smtClean="0"/>
              <a:t>: they deviate from the group in questions of morality and act when others are passive.</a:t>
            </a:r>
          </a:p>
          <a:p>
            <a:r>
              <a:rPr lang="en-US" sz="1600" dirty="0" smtClean="0"/>
              <a:t>Wesley </a:t>
            </a:r>
            <a:r>
              <a:rPr lang="en-US" sz="1600" dirty="0" err="1" smtClean="0"/>
              <a:t>Autrey</a:t>
            </a:r>
            <a:r>
              <a:rPr lang="en-US" sz="1600" dirty="0" smtClean="0"/>
              <a:t>, 52-year-old, construction-worker in NYC, father of 2 who saved an unconscious man on the subway tracks. “I did what anyone could do.”</a:t>
            </a:r>
          </a:p>
          <a:p>
            <a:r>
              <a:rPr lang="en-US" sz="1600" dirty="0" smtClean="0"/>
              <a:t>The people who defended the worker in </a:t>
            </a:r>
            <a:r>
              <a:rPr lang="en-US" sz="1600" i="1" dirty="0" smtClean="0"/>
              <a:t>What Would You Do?</a:t>
            </a:r>
            <a:endParaRPr lang="en-US" sz="1600" dirty="0" smtClean="0"/>
          </a:p>
          <a:p>
            <a:r>
              <a:rPr lang="en-US" sz="1600" dirty="0" smtClean="0"/>
              <a:t>“Art provides us an imaginative rehearsal for life.” –George Santayana, philosopher. </a:t>
            </a:r>
          </a:p>
          <a:p>
            <a:r>
              <a:rPr lang="en-US" sz="1600" dirty="0" smtClean="0"/>
              <a:t>You may only get one real chance in your life to be a hero and inspire others. For Atticus and for us, situation/setting is a powerful force for conformity. Atticus has stated how he will act, but what will you do if you get your chance to be passive or heroic?</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blinds(horizontal)">
                                      <p:cBhvr>
                                        <p:cTn id="23" dur="5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linds(horizontal)">
                                      <p:cBhvr>
                                        <p:cTn id="28" dur="500"/>
                                        <p:tgtEl>
                                          <p:spTgt spid="3">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blinds(horizontal)">
                                      <p:cBhvr>
                                        <p:cTn id="33" dur="500"/>
                                        <p:tgtEl>
                                          <p:spTgt spid="3">
                                            <p:txEl>
                                              <p:pRg st="10" end="1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blinds(horizontal)">
                                      <p:cBhvr>
                                        <p:cTn id="38" dur="500"/>
                                        <p:tgtEl>
                                          <p:spTgt spid="3">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blinds(horizontal)">
                                      <p:cBhvr>
                                        <p:cTn id="4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 17 Discussion-Beginning of the Trial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Heck Tate’s testimony:</a:t>
            </a:r>
          </a:p>
          <a:p>
            <a:pPr lvl="1"/>
            <a:r>
              <a:rPr lang="en-US" dirty="0" smtClean="0"/>
              <a:t>Atticus’ first question to Heck Tate</a:t>
            </a:r>
          </a:p>
          <a:p>
            <a:pPr lvl="1"/>
            <a:r>
              <a:rPr lang="en-US" dirty="0" err="1" smtClean="0"/>
              <a:t>Mayella</a:t>
            </a:r>
            <a:r>
              <a:rPr lang="en-US" dirty="0" smtClean="0"/>
              <a:t> </a:t>
            </a:r>
            <a:r>
              <a:rPr lang="en-US" dirty="0" err="1" smtClean="0"/>
              <a:t>Ewell’s</a:t>
            </a:r>
            <a:r>
              <a:rPr lang="en-US" dirty="0" smtClean="0"/>
              <a:t> injuries</a:t>
            </a:r>
          </a:p>
          <a:p>
            <a:r>
              <a:rPr lang="en-US" dirty="0" smtClean="0"/>
              <a:t>Bob </a:t>
            </a:r>
            <a:r>
              <a:rPr lang="en-US" dirty="0" err="1" smtClean="0"/>
              <a:t>Ewell’s</a:t>
            </a:r>
            <a:r>
              <a:rPr lang="en-US" dirty="0" smtClean="0"/>
              <a:t> testimony:</a:t>
            </a:r>
          </a:p>
          <a:p>
            <a:pPr lvl="1"/>
            <a:r>
              <a:rPr lang="en-US" dirty="0" err="1" smtClean="0"/>
              <a:t>Ewell’s</a:t>
            </a:r>
            <a:r>
              <a:rPr lang="en-US" dirty="0" smtClean="0"/>
              <a:t> house as a foil to the houses in the black community</a:t>
            </a:r>
          </a:p>
          <a:p>
            <a:pPr lvl="1"/>
            <a:r>
              <a:rPr lang="en-US" dirty="0" smtClean="0"/>
              <a:t>What’s ironic about one corner of the </a:t>
            </a:r>
            <a:r>
              <a:rPr lang="en-US" dirty="0" err="1" smtClean="0"/>
              <a:t>Ewell’s</a:t>
            </a:r>
            <a:r>
              <a:rPr lang="en-US" dirty="0" smtClean="0"/>
              <a:t> property?</a:t>
            </a:r>
          </a:p>
          <a:p>
            <a:pPr lvl="1"/>
            <a:r>
              <a:rPr lang="en-US" dirty="0" smtClean="0"/>
              <a:t>Atticus’ first question to Bob </a:t>
            </a:r>
            <a:r>
              <a:rPr lang="en-US" dirty="0" err="1" smtClean="0"/>
              <a:t>Ewell</a:t>
            </a:r>
            <a:endParaRPr lang="en-US" dirty="0" smtClean="0"/>
          </a:p>
          <a:p>
            <a:pPr lvl="1"/>
            <a:r>
              <a:rPr lang="en-US" dirty="0" smtClean="0"/>
              <a:t>Why does Atticus ask Bob to sign his name? What does this prove?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18 Discussion</a:t>
            </a:r>
            <a:endParaRPr lang="en-US" dirty="0"/>
          </a:p>
        </p:txBody>
      </p:sp>
      <p:sp>
        <p:nvSpPr>
          <p:cNvPr id="3" name="Content Placeholder 2"/>
          <p:cNvSpPr>
            <a:spLocks noGrp="1"/>
          </p:cNvSpPr>
          <p:nvPr>
            <p:ph idx="1"/>
          </p:nvPr>
        </p:nvSpPr>
        <p:spPr/>
        <p:txBody>
          <a:bodyPr/>
          <a:lstStyle/>
          <a:p>
            <a:r>
              <a:rPr lang="en-US" dirty="0" err="1" smtClean="0"/>
              <a:t>Mayella</a:t>
            </a:r>
            <a:r>
              <a:rPr lang="en-US" dirty="0" smtClean="0"/>
              <a:t> </a:t>
            </a:r>
            <a:r>
              <a:rPr lang="en-US" dirty="0" err="1" smtClean="0"/>
              <a:t>Ewell’s</a:t>
            </a:r>
            <a:r>
              <a:rPr lang="en-US" dirty="0" smtClean="0"/>
              <a:t> testimony:</a:t>
            </a:r>
          </a:p>
          <a:p>
            <a:pPr lvl="1"/>
            <a:r>
              <a:rPr lang="en-US" dirty="0" smtClean="0"/>
              <a:t>Description of </a:t>
            </a:r>
            <a:r>
              <a:rPr lang="en-US" dirty="0" err="1" smtClean="0"/>
              <a:t>Mayella</a:t>
            </a:r>
            <a:endParaRPr lang="en-US" dirty="0" smtClean="0"/>
          </a:p>
          <a:p>
            <a:pPr lvl="1"/>
            <a:r>
              <a:rPr lang="en-US" dirty="0" smtClean="0"/>
              <a:t>Inconsistencies between </a:t>
            </a:r>
            <a:r>
              <a:rPr lang="en-US" dirty="0" err="1" smtClean="0"/>
              <a:t>Mayella’s</a:t>
            </a:r>
            <a:r>
              <a:rPr lang="en-US" dirty="0" smtClean="0"/>
              <a:t> testimony and her father’s?</a:t>
            </a:r>
          </a:p>
          <a:p>
            <a:pPr lvl="1"/>
            <a:r>
              <a:rPr lang="en-US" dirty="0" err="1" smtClean="0"/>
              <a:t>Mayella</a:t>
            </a:r>
            <a:r>
              <a:rPr lang="en-US" dirty="0" smtClean="0"/>
              <a:t> feels like Atticus is making fun of (mocking) her. Why?</a:t>
            </a:r>
          </a:p>
          <a:p>
            <a:pPr lvl="1"/>
            <a:r>
              <a:rPr lang="en-US" dirty="0" smtClean="0"/>
              <a:t>What distinguishing feature does Tom Robinson have? How is this relevant?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a:t>
            </a:r>
            <a:r>
              <a:rPr lang="en-US" smtClean="0"/>
              <a:t>19 Discussion</a:t>
            </a:r>
            <a:endParaRPr lang="en-US"/>
          </a:p>
        </p:txBody>
      </p:sp>
      <p:sp>
        <p:nvSpPr>
          <p:cNvPr id="3" name="Content Placeholder 2"/>
          <p:cNvSpPr>
            <a:spLocks noGrp="1"/>
          </p:cNvSpPr>
          <p:nvPr>
            <p:ph idx="1"/>
          </p:nvPr>
        </p:nvSpPr>
        <p:spPr/>
        <p:txBody>
          <a:bodyPr>
            <a:normAutofit fontScale="70000" lnSpcReduction="20000"/>
          </a:bodyPr>
          <a:lstStyle/>
          <a:p>
            <a:r>
              <a:rPr lang="en-US" dirty="0" smtClean="0"/>
              <a:t>Tom Robinson’s testimony:</a:t>
            </a:r>
          </a:p>
          <a:p>
            <a:pPr lvl="1"/>
            <a:r>
              <a:rPr lang="en-US" dirty="0" smtClean="0"/>
              <a:t>How does Tom Robinson know </a:t>
            </a:r>
            <a:r>
              <a:rPr lang="en-US" dirty="0" err="1" smtClean="0"/>
              <a:t>Mayella</a:t>
            </a:r>
            <a:r>
              <a:rPr lang="en-US" dirty="0" smtClean="0"/>
              <a:t>?</a:t>
            </a:r>
          </a:p>
          <a:p>
            <a:pPr lvl="1"/>
            <a:r>
              <a:rPr lang="en-US" dirty="0" smtClean="0"/>
              <a:t>According to Scout, what do Boo and </a:t>
            </a:r>
            <a:r>
              <a:rPr lang="en-US" dirty="0" err="1" smtClean="0"/>
              <a:t>Mayella</a:t>
            </a:r>
            <a:r>
              <a:rPr lang="en-US" dirty="0" smtClean="0"/>
              <a:t> have in common?</a:t>
            </a:r>
          </a:p>
          <a:p>
            <a:pPr lvl="1"/>
            <a:r>
              <a:rPr lang="en-US" dirty="0" smtClean="0"/>
              <a:t>Where were the rest of the </a:t>
            </a:r>
            <a:r>
              <a:rPr lang="en-US" dirty="0" err="1" smtClean="0"/>
              <a:t>Ewell</a:t>
            </a:r>
            <a:r>
              <a:rPr lang="en-US" dirty="0" smtClean="0"/>
              <a:t> children when the alleged assault took place?</a:t>
            </a:r>
          </a:p>
          <a:p>
            <a:pPr lvl="1"/>
            <a:r>
              <a:rPr lang="en-US" dirty="0" smtClean="0"/>
              <a:t>Creepiest moment of the whole book</a:t>
            </a:r>
          </a:p>
          <a:p>
            <a:pPr lvl="1"/>
            <a:r>
              <a:rPr lang="en-US" dirty="0" smtClean="0"/>
              <a:t>How does Mr. Gilmer, the prosecuting attorney, treat Tom Robinson on the stand?</a:t>
            </a:r>
          </a:p>
          <a:p>
            <a:pPr lvl="1"/>
            <a:r>
              <a:rPr lang="en-US" dirty="0" smtClean="0"/>
              <a:t>Why does Dill start crying?</a:t>
            </a:r>
          </a:p>
          <a:p>
            <a:pPr lvl="1"/>
            <a:r>
              <a:rPr lang="en-US" dirty="0" smtClean="0"/>
              <a:t>Reading Journal #11: We’ve discussed the power of setting or situation (culture of racism in the south, or, on a smaller scale, </a:t>
            </a:r>
            <a:r>
              <a:rPr lang="en-US" dirty="0" err="1" smtClean="0"/>
              <a:t>Mayella’s</a:t>
            </a:r>
            <a:r>
              <a:rPr lang="en-US" dirty="0" smtClean="0"/>
              <a:t> living situation within this culture), and we’ve watched videos of this power at work (elevator experiment, Stanford Prison Experiment, etc). Do you feel that </a:t>
            </a:r>
            <a:r>
              <a:rPr lang="en-US" dirty="0" err="1" smtClean="0"/>
              <a:t>Mayella</a:t>
            </a:r>
            <a:r>
              <a:rPr lang="en-US" dirty="0" smtClean="0"/>
              <a:t> is a perpetrator or victim in the Tom Robinson case? Does she fit the mockingbird symbol (innocence and weakness)?</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ox(i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amond(in)">
                                      <p:cBhvr>
                                        <p:cTn id="23" dur="2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Discussion</a:t>
            </a:r>
            <a:endParaRPr lang="en-US" dirty="0"/>
          </a:p>
        </p:txBody>
      </p:sp>
      <p:sp>
        <p:nvSpPr>
          <p:cNvPr id="3" name="Content Placeholder 2"/>
          <p:cNvSpPr>
            <a:spLocks noGrp="1"/>
          </p:cNvSpPr>
          <p:nvPr>
            <p:ph idx="1"/>
          </p:nvPr>
        </p:nvSpPr>
        <p:spPr/>
        <p:txBody>
          <a:bodyPr>
            <a:noAutofit/>
          </a:bodyPr>
          <a:lstStyle/>
          <a:p>
            <a:r>
              <a:rPr lang="en-US" sz="2600" dirty="0" err="1" smtClean="0"/>
              <a:t>Jem’s</a:t>
            </a:r>
            <a:r>
              <a:rPr lang="en-US" sz="2600" dirty="0" smtClean="0"/>
              <a:t> arm and the framing of the novel by the narrator</a:t>
            </a:r>
          </a:p>
          <a:p>
            <a:r>
              <a:rPr lang="en-US" sz="2600" dirty="0" smtClean="0"/>
              <a:t>Setting (time and place) of the novel</a:t>
            </a:r>
          </a:p>
          <a:p>
            <a:r>
              <a:rPr lang="en-US" sz="2600" dirty="0" smtClean="0"/>
              <a:t>Introduction of characters</a:t>
            </a:r>
          </a:p>
          <a:p>
            <a:r>
              <a:rPr lang="en-US" sz="2600" dirty="0" smtClean="0"/>
              <a:t>Boo </a:t>
            </a:r>
            <a:r>
              <a:rPr lang="en-US" sz="2600" dirty="0" err="1" smtClean="0"/>
              <a:t>Radley’s</a:t>
            </a:r>
            <a:r>
              <a:rPr lang="en-US" sz="2600" dirty="0" smtClean="0"/>
              <a:t> punishment</a:t>
            </a:r>
          </a:p>
          <a:p>
            <a:pPr>
              <a:buNone/>
            </a:pPr>
            <a:r>
              <a:rPr lang="en-US" sz="2600" dirty="0" smtClean="0"/>
              <a:t>Reading Journal #2</a:t>
            </a:r>
          </a:p>
          <a:p>
            <a:pPr>
              <a:buNone/>
            </a:pPr>
            <a:r>
              <a:rPr lang="en-US" sz="2600" dirty="0" smtClean="0"/>
              <a:t>Atticus was homeschooled by his grandfather and went to college in the state capital, Montgomery, before returning to the small town of </a:t>
            </a:r>
            <a:r>
              <a:rPr lang="en-US" sz="2600" dirty="0" err="1" smtClean="0"/>
              <a:t>Maycomb</a:t>
            </a:r>
            <a:r>
              <a:rPr lang="en-US" sz="2600" dirty="0" smtClean="0"/>
              <a:t>. How would this affect his identity? Would it make him different from other people in </a:t>
            </a:r>
            <a:r>
              <a:rPr lang="en-US" sz="2600" dirty="0" err="1" smtClean="0"/>
              <a:t>Maycomb</a:t>
            </a:r>
            <a:r>
              <a:rPr lang="en-US" sz="2600" dirty="0" smtClean="0"/>
              <a:t>? Explain.</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linds(horizont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20 Discussion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err="1" smtClean="0"/>
              <a:t>Dolphus</a:t>
            </a:r>
            <a:r>
              <a:rPr lang="en-US" b="1" dirty="0" smtClean="0"/>
              <a:t> Raymond:</a:t>
            </a:r>
          </a:p>
          <a:p>
            <a:r>
              <a:rPr lang="en-US" dirty="0" smtClean="0"/>
              <a:t>Why does </a:t>
            </a:r>
            <a:r>
              <a:rPr lang="en-US" dirty="0" err="1" smtClean="0"/>
              <a:t>Dolphus</a:t>
            </a:r>
            <a:r>
              <a:rPr lang="en-US" dirty="0" smtClean="0"/>
              <a:t> Raymond drink out of a paper sack when he’s in town?</a:t>
            </a:r>
          </a:p>
          <a:p>
            <a:r>
              <a:rPr lang="en-US" dirty="0" smtClean="0"/>
              <a:t>Why does he tell this information to Scout and Dill?</a:t>
            </a:r>
          </a:p>
          <a:p>
            <a:r>
              <a:rPr lang="en-US" dirty="0" smtClean="0"/>
              <a:t>What does </a:t>
            </a:r>
            <a:r>
              <a:rPr lang="en-US" dirty="0" err="1" smtClean="0"/>
              <a:t>Dolphus</a:t>
            </a:r>
            <a:r>
              <a:rPr lang="en-US" dirty="0" smtClean="0"/>
              <a:t> think of Atticus?</a:t>
            </a:r>
          </a:p>
          <a:p>
            <a:pPr>
              <a:buNone/>
            </a:pPr>
            <a:r>
              <a:rPr lang="en-US" b="1" dirty="0" smtClean="0"/>
              <a:t>Atticus’ Summation:</a:t>
            </a:r>
          </a:p>
          <a:p>
            <a:r>
              <a:rPr lang="en-US" dirty="0" smtClean="0"/>
              <a:t>Before he begins his summation, what does Atticus do that horrifies </a:t>
            </a:r>
            <a:r>
              <a:rPr lang="en-US" dirty="0" err="1" smtClean="0"/>
              <a:t>Jem</a:t>
            </a:r>
            <a:r>
              <a:rPr lang="en-US" dirty="0" smtClean="0"/>
              <a:t> and Scout?</a:t>
            </a:r>
          </a:p>
          <a:p>
            <a:r>
              <a:rPr lang="en-US" dirty="0" smtClean="0"/>
              <a:t>According to Atticus, what implied rule of the south did </a:t>
            </a:r>
            <a:r>
              <a:rPr lang="en-US" dirty="0" err="1" smtClean="0"/>
              <a:t>Mayella</a:t>
            </a:r>
            <a:r>
              <a:rPr lang="en-US" dirty="0" smtClean="0"/>
              <a:t> break?</a:t>
            </a:r>
          </a:p>
          <a:p>
            <a:r>
              <a:rPr lang="en-US" dirty="0" smtClean="0"/>
              <a:t>What does Atticus state is the function of the court?</a:t>
            </a:r>
          </a:p>
          <a:p>
            <a:r>
              <a:rPr lang="en-US" dirty="0" smtClean="0"/>
              <a:t>How do the two non-racist characters, </a:t>
            </a:r>
            <a:r>
              <a:rPr lang="en-US" dirty="0" err="1" smtClean="0"/>
              <a:t>Dolphus</a:t>
            </a:r>
            <a:r>
              <a:rPr lang="en-US" dirty="0" smtClean="0"/>
              <a:t> and Atticus, deal with the issue of racism in their community?  Which of these two characters is more likely to cause change in this racist setting?</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ox(in)">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amond(in)">
                                      <p:cBhvr>
                                        <p:cTn id="31" dur="20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diamond(in)">
                                      <p:cBhvr>
                                        <p:cTn id="36"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21 Discussion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Why does the jury refuse to look at Tom Robinson as they enter the courtroom with their verdict?</a:t>
            </a:r>
          </a:p>
          <a:p>
            <a:r>
              <a:rPr lang="en-US" dirty="0" err="1" smtClean="0"/>
              <a:t>Jem’s</a:t>
            </a:r>
            <a:r>
              <a:rPr lang="en-US" dirty="0" smtClean="0"/>
              <a:t> reaction to the verdict?</a:t>
            </a:r>
          </a:p>
          <a:p>
            <a:r>
              <a:rPr lang="en-US" dirty="0" smtClean="0"/>
              <a:t>What does this guilty verdict mean for the black community? For the white community?</a:t>
            </a:r>
          </a:p>
          <a:p>
            <a:r>
              <a:rPr lang="en-US" dirty="0" smtClean="0"/>
              <a:t>Gesture of respect for Atticus from the black community.</a:t>
            </a:r>
          </a:p>
          <a:p>
            <a:r>
              <a:rPr lang="en-US" dirty="0" smtClean="0"/>
              <a:t>Reading Journal #12: What was fair and unfair about Tom Robinson’s trial? Make a T-chart.</a:t>
            </a:r>
          </a:p>
          <a:p>
            <a:r>
              <a:rPr lang="en-US" dirty="0" smtClean="0"/>
              <a:t>What effect do the unwritten (implied) rules of a society have on the law (explicit rules) and the way that it is upheld? What happens when these unwritten rules are in conflict with the law? For example, do the wealthy or some ethnic groups have greater privileges, even though we all live under the same laws?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amond(in)">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iterate type="lt">
                                    <p:tmPct val="0"/>
                                  </p:iterate>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22 Discussion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At this point in the novel, Scout, </a:t>
            </a:r>
            <a:r>
              <a:rPr lang="en-US" dirty="0" err="1" smtClean="0"/>
              <a:t>Jem</a:t>
            </a:r>
            <a:r>
              <a:rPr lang="en-US" dirty="0" smtClean="0"/>
              <a:t>, and Dill have all wept. What were the instances? What have they all learned?</a:t>
            </a:r>
          </a:p>
          <a:p>
            <a:r>
              <a:rPr lang="en-US" dirty="0" smtClean="0"/>
              <a:t>When </a:t>
            </a:r>
            <a:r>
              <a:rPr lang="en-US" dirty="0" err="1" smtClean="0"/>
              <a:t>Jem</a:t>
            </a:r>
            <a:r>
              <a:rPr lang="en-US" dirty="0" smtClean="0"/>
              <a:t> asks Atticus how the jury could have possibly found Tom Robinson guilty, Atticus responds, “I don’t know, but they did it. They’ve done it before and they did it tonight and they’ll do it again and when they do it—seems only children weep.” What does he mean?</a:t>
            </a:r>
          </a:p>
          <a:p>
            <a:r>
              <a:rPr lang="en-US" dirty="0" err="1" smtClean="0"/>
              <a:t>Maudie</a:t>
            </a:r>
            <a:r>
              <a:rPr lang="en-US" dirty="0" smtClean="0"/>
              <a:t> tries to cheer up </a:t>
            </a:r>
            <a:r>
              <a:rPr lang="en-US" dirty="0" err="1" smtClean="0"/>
              <a:t>Jem</a:t>
            </a:r>
            <a:r>
              <a:rPr lang="en-US" dirty="0" smtClean="0"/>
              <a:t> by revealing that there are many people like her who would like to see their culture of racism change, but not many who actively challenge the injustice: there are bystanders and heroes. Who are the bystanders and the heroes?</a:t>
            </a:r>
          </a:p>
          <a:p>
            <a:r>
              <a:rPr lang="en-US" dirty="0" smtClean="0"/>
              <a:t>Reading Journal #13: Identify a time when you went out of your way to help somebody else (friends, family, or strangers). What was the situation? What did you do?</a:t>
            </a:r>
          </a:p>
          <a:p>
            <a:r>
              <a:rPr lang="en-US" dirty="0" smtClean="0"/>
              <a:t>Identify a time when you knew something was wrong or unfair, but you did not intervene to improve the situation. What was the situation? What </a:t>
            </a:r>
            <a:r>
              <a:rPr lang="en-US" smtClean="0"/>
              <a:t>did you fail to do?</a:t>
            </a:r>
            <a:endParaRPr lang="en-US" dirty="0" smtClean="0"/>
          </a:p>
          <a:p>
            <a:r>
              <a:rPr lang="en-US" dirty="0" smtClean="0"/>
              <a:t>Analyze what led you to act in one situation and not the other. In general, what causes bystander behavior and heroic behavior?</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23 Discussion</a:t>
            </a:r>
            <a:endParaRPr lang="en-US" dirty="0"/>
          </a:p>
        </p:txBody>
      </p:sp>
      <p:sp>
        <p:nvSpPr>
          <p:cNvPr id="3" name="Content Placeholder 2"/>
          <p:cNvSpPr>
            <a:spLocks noGrp="1"/>
          </p:cNvSpPr>
          <p:nvPr>
            <p:ph idx="1"/>
          </p:nvPr>
        </p:nvSpPr>
        <p:spPr/>
        <p:txBody>
          <a:bodyPr/>
          <a:lstStyle/>
          <a:p>
            <a:r>
              <a:rPr lang="en-US" dirty="0" smtClean="0"/>
              <a:t>Why does Atticus take Bob </a:t>
            </a:r>
            <a:r>
              <a:rPr lang="en-US" dirty="0" err="1" smtClean="0"/>
              <a:t>Ewell’s</a:t>
            </a:r>
            <a:r>
              <a:rPr lang="en-US" dirty="0" smtClean="0"/>
              <a:t> abuse? What does Atticus think about having a gun around for self defense?</a:t>
            </a:r>
          </a:p>
          <a:p>
            <a:r>
              <a:rPr lang="en-US" dirty="0" smtClean="0"/>
              <a:t>What part did one of the Cunningham’s play in the jury’s deliberation?</a:t>
            </a:r>
          </a:p>
          <a:p>
            <a:r>
              <a:rPr lang="en-US" dirty="0" smtClean="0"/>
              <a:t>What does </a:t>
            </a:r>
            <a:r>
              <a:rPr lang="en-US" dirty="0" err="1" smtClean="0"/>
              <a:t>Jem</a:t>
            </a:r>
            <a:r>
              <a:rPr lang="en-US" dirty="0" smtClean="0"/>
              <a:t> realize about Boo </a:t>
            </a:r>
            <a:r>
              <a:rPr lang="en-US" dirty="0" err="1" smtClean="0"/>
              <a:t>Radley</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8" presetClass="entr" presetSubtype="0" accel="50000" fill="hold" nodeType="clickEffect">
                                  <p:stCondLst>
                                    <p:cond delay="0"/>
                                  </p:stCondLst>
                                  <p:iterate type="lt">
                                    <p:tmPct val="50000"/>
                                  </p:iterate>
                                  <p:childTnLst>
                                    <p:set>
                                      <p:cBhvr>
                                        <p:cTn id="10" dur="1" fill="hold">
                                          <p:stCondLst>
                                            <p:cond delay="0"/>
                                          </p:stCondLst>
                                        </p:cTn>
                                        <p:tgtEl>
                                          <p:spTgt spid="3">
                                            <p:txEl>
                                              <p:pRg st="2" end="2"/>
                                            </p:txEl>
                                          </p:spTgt>
                                        </p:tgtEl>
                                        <p:attrNameLst>
                                          <p:attrName>style.visibility</p:attrName>
                                        </p:attrNameLst>
                                      </p:cBhvr>
                                      <p:to>
                                        <p:strVal val="visible"/>
                                      </p:to>
                                    </p:set>
                                    <p:set>
                                      <p:cBhvr>
                                        <p:cTn id="11" dur="455" fill="hold">
                                          <p:stCondLst>
                                            <p:cond delay="0"/>
                                          </p:stCondLst>
                                        </p:cTn>
                                        <p:tgtEl>
                                          <p:spTgt spid="3">
                                            <p:txEl>
                                              <p:pRg st="2" end="2"/>
                                            </p:txEl>
                                          </p:spTgt>
                                        </p:tgtEl>
                                        <p:attrNameLst>
                                          <p:attrName>style.rotation</p:attrName>
                                        </p:attrNameLst>
                                      </p:cBhvr>
                                      <p:to>
                                        <p:strVal val="-45.0"/>
                                      </p:to>
                                    </p:set>
                                    <p:anim calcmode="lin" valueType="num">
                                      <p:cBhvr>
                                        <p:cTn id="12"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3"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14"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15"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24 Discussion</a:t>
            </a:r>
            <a:endParaRPr lang="en-US" dirty="0"/>
          </a:p>
        </p:txBody>
      </p:sp>
      <p:sp>
        <p:nvSpPr>
          <p:cNvPr id="3" name="Content Placeholder 2"/>
          <p:cNvSpPr>
            <a:spLocks noGrp="1"/>
          </p:cNvSpPr>
          <p:nvPr>
            <p:ph idx="1"/>
          </p:nvPr>
        </p:nvSpPr>
        <p:spPr/>
        <p:txBody>
          <a:bodyPr>
            <a:normAutofit/>
          </a:bodyPr>
          <a:lstStyle/>
          <a:p>
            <a:r>
              <a:rPr lang="en-US" dirty="0" smtClean="0"/>
              <a:t>How would you describe the ladies of the Missionary Circle?</a:t>
            </a:r>
          </a:p>
          <a:p>
            <a:r>
              <a:rPr lang="en-US" dirty="0" smtClean="0"/>
              <a:t>What news does Atticus bring about Tom Robinson?</a:t>
            </a:r>
          </a:p>
          <a:p>
            <a:r>
              <a:rPr lang="en-US" dirty="0" smtClean="0"/>
              <a:t>What does the conversation between Alexandra and </a:t>
            </a:r>
            <a:r>
              <a:rPr lang="en-US" dirty="0" err="1" smtClean="0"/>
              <a:t>Maudie</a:t>
            </a:r>
            <a:r>
              <a:rPr lang="en-US" dirty="0" smtClean="0"/>
              <a:t> reveal about Alexandra?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25 Discussion</a:t>
            </a:r>
            <a:endParaRPr lang="en-US" dirty="0"/>
          </a:p>
        </p:txBody>
      </p:sp>
      <p:sp>
        <p:nvSpPr>
          <p:cNvPr id="3" name="Content Placeholder 2"/>
          <p:cNvSpPr>
            <a:spLocks noGrp="1"/>
          </p:cNvSpPr>
          <p:nvPr>
            <p:ph idx="1"/>
          </p:nvPr>
        </p:nvSpPr>
        <p:spPr/>
        <p:txBody>
          <a:bodyPr/>
          <a:lstStyle/>
          <a:p>
            <a:r>
              <a:rPr lang="en-US" dirty="0" smtClean="0"/>
              <a:t>What type of editorial did Braxton Bragg Underwood write about the trial? Why is it ironic that he wrote it?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26</a:t>
            </a:r>
            <a:endParaRPr lang="en-US" dirty="0"/>
          </a:p>
        </p:txBody>
      </p:sp>
      <p:sp>
        <p:nvSpPr>
          <p:cNvPr id="3" name="Content Placeholder 2"/>
          <p:cNvSpPr>
            <a:spLocks noGrp="1"/>
          </p:cNvSpPr>
          <p:nvPr>
            <p:ph idx="1"/>
          </p:nvPr>
        </p:nvSpPr>
        <p:spPr/>
        <p:txBody>
          <a:bodyPr>
            <a:noAutofit/>
          </a:bodyPr>
          <a:lstStyle/>
          <a:p>
            <a:r>
              <a:rPr lang="en-US" sz="2000" dirty="0" smtClean="0"/>
              <a:t>Scout’s changing view of Boo </a:t>
            </a:r>
            <a:r>
              <a:rPr lang="en-US" sz="2000" dirty="0" err="1" smtClean="0"/>
              <a:t>Radley</a:t>
            </a:r>
            <a:endParaRPr lang="en-US" sz="2000" dirty="0" smtClean="0"/>
          </a:p>
          <a:p>
            <a:r>
              <a:rPr lang="en-US" sz="2000" dirty="0" smtClean="0"/>
              <a:t>What does Atticus’ reelection to the state legislature show about the community?</a:t>
            </a:r>
          </a:p>
          <a:p>
            <a:r>
              <a:rPr lang="en-US" sz="2000" dirty="0" smtClean="0"/>
              <a:t>The analogy of the persecution of the Jewish people in Germany.</a:t>
            </a:r>
          </a:p>
          <a:p>
            <a:r>
              <a:rPr lang="en-US" sz="2000" dirty="0" smtClean="0"/>
              <a:t>What did Scout overhear her teacher saying after the trial? Does a teacher’s views affect their students?</a:t>
            </a:r>
          </a:p>
          <a:p>
            <a:r>
              <a:rPr lang="en-US" sz="2000" dirty="0" smtClean="0"/>
              <a:t>Reading Journal #14: Scout naively defines democracy as “Equal rights for all, special privileges for none,” but, of course, there is more to a democracy than that. What are the responsibilities of being a citizen in a democracy? What must we do in order to have the fair society that Scout alludes to? </a:t>
            </a:r>
          </a:p>
          <a:p>
            <a:r>
              <a:rPr lang="en-US" sz="2000" dirty="0" smtClean="0"/>
              <a:t>In </a:t>
            </a:r>
            <a:r>
              <a:rPr lang="en-US" sz="2000" dirty="0" err="1" smtClean="0"/>
              <a:t>Maycomb</a:t>
            </a:r>
            <a:r>
              <a:rPr lang="en-US" sz="2000" dirty="0" smtClean="0"/>
              <a:t>, how do the citizens fail in their duties toward their society?</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27 Discussion</a:t>
            </a:r>
            <a:endParaRPr lang="en-US" dirty="0"/>
          </a:p>
        </p:txBody>
      </p:sp>
      <p:sp>
        <p:nvSpPr>
          <p:cNvPr id="3" name="Content Placeholder 2"/>
          <p:cNvSpPr>
            <a:spLocks noGrp="1"/>
          </p:cNvSpPr>
          <p:nvPr>
            <p:ph idx="1"/>
          </p:nvPr>
        </p:nvSpPr>
        <p:spPr/>
        <p:txBody>
          <a:bodyPr/>
          <a:lstStyle/>
          <a:p>
            <a:r>
              <a:rPr lang="en-US" dirty="0" smtClean="0"/>
              <a:t>Three actions of Bob </a:t>
            </a:r>
            <a:r>
              <a:rPr lang="en-US" dirty="0" err="1" smtClean="0"/>
              <a:t>Ewell</a:t>
            </a:r>
            <a:r>
              <a:rPr lang="en-US" dirty="0" smtClean="0"/>
              <a:t>. What could these foreshadow?</a:t>
            </a:r>
          </a:p>
          <a:p>
            <a:r>
              <a:rPr lang="en-US" dirty="0" smtClean="0"/>
              <a:t>The conflict between Link </a:t>
            </a:r>
            <a:r>
              <a:rPr lang="en-US" dirty="0" err="1" smtClean="0"/>
              <a:t>Deas</a:t>
            </a:r>
            <a:r>
              <a:rPr lang="en-US" dirty="0" smtClean="0"/>
              <a:t> and Bob </a:t>
            </a:r>
            <a:r>
              <a:rPr lang="en-US" dirty="0" err="1" smtClean="0"/>
              <a:t>Ewell</a:t>
            </a:r>
            <a:r>
              <a:rPr lang="en-US" dirty="0" smtClean="0"/>
              <a:t>. Is this a hopeful sign?</a:t>
            </a:r>
          </a:p>
          <a:p>
            <a:r>
              <a:rPr lang="en-US" dirty="0" smtClean="0"/>
              <a:t>Scout’s Halloween costume.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anim calcmode="lin" valueType="num">
                                      <p:cBhvr>
                                        <p:cTn id="14"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28 Discussion</a:t>
            </a:r>
            <a:endParaRPr lang="en-US" dirty="0"/>
          </a:p>
        </p:txBody>
      </p:sp>
      <p:sp>
        <p:nvSpPr>
          <p:cNvPr id="3" name="Content Placeholder 2"/>
          <p:cNvSpPr>
            <a:spLocks noGrp="1"/>
          </p:cNvSpPr>
          <p:nvPr>
            <p:ph idx="1"/>
          </p:nvPr>
        </p:nvSpPr>
        <p:spPr/>
        <p:txBody>
          <a:bodyPr/>
          <a:lstStyle/>
          <a:p>
            <a:r>
              <a:rPr lang="en-US" dirty="0" smtClean="0"/>
              <a:t>The mockingbird in the tree? Foreshadowing?</a:t>
            </a:r>
          </a:p>
          <a:p>
            <a:r>
              <a:rPr lang="en-US" dirty="0" smtClean="0"/>
              <a:t>Plot: Scout’s behavior at the pageant. How does this set up the scene underneath the tree?</a:t>
            </a:r>
          </a:p>
          <a:p>
            <a:r>
              <a:rPr lang="en-US" dirty="0" smtClean="0"/>
              <a:t>What happened underneath the tree?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29 Discussion</a:t>
            </a:r>
            <a:endParaRPr lang="en-US" dirty="0"/>
          </a:p>
        </p:txBody>
      </p:sp>
      <p:sp>
        <p:nvSpPr>
          <p:cNvPr id="3" name="Content Placeholder 2"/>
          <p:cNvSpPr>
            <a:spLocks noGrp="1"/>
          </p:cNvSpPr>
          <p:nvPr>
            <p:ph idx="1"/>
          </p:nvPr>
        </p:nvSpPr>
        <p:spPr/>
        <p:txBody>
          <a:bodyPr/>
          <a:lstStyle/>
          <a:p>
            <a:r>
              <a:rPr lang="en-US" dirty="0" smtClean="0"/>
              <a:t>Boo </a:t>
            </a:r>
            <a:r>
              <a:rPr lang="en-US" dirty="0" err="1" smtClean="0"/>
              <a:t>Radley’s</a:t>
            </a:r>
            <a:r>
              <a:rPr lang="en-US" dirty="0" smtClean="0"/>
              <a:t> metamorphosis.</a:t>
            </a:r>
          </a:p>
          <a:p>
            <a:r>
              <a:rPr lang="en-US" dirty="0" smtClean="0"/>
              <a:t>Harper Lee’s description of Boo. Great writing? Or, am I crazy?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a:t>
            </a:r>
            <a:r>
              <a:rPr lang="en-US" dirty="0" err="1" smtClean="0"/>
              <a:t>Dicussion</a:t>
            </a:r>
            <a:endParaRPr lang="en-US" dirty="0"/>
          </a:p>
        </p:txBody>
      </p:sp>
      <p:sp>
        <p:nvSpPr>
          <p:cNvPr id="3" name="Content Placeholder 2"/>
          <p:cNvSpPr>
            <a:spLocks noGrp="1"/>
          </p:cNvSpPr>
          <p:nvPr>
            <p:ph idx="1"/>
          </p:nvPr>
        </p:nvSpPr>
        <p:spPr/>
        <p:txBody>
          <a:bodyPr/>
          <a:lstStyle/>
          <a:p>
            <a:r>
              <a:rPr lang="en-US" dirty="0" smtClean="0"/>
              <a:t>Caroline Fisher as a foil character</a:t>
            </a:r>
          </a:p>
          <a:p>
            <a:r>
              <a:rPr lang="en-US" dirty="0" smtClean="0"/>
              <a:t>Cunningham family values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30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 the beginning of the chapter, what is Atticus’ belief about what went down under the tree?</a:t>
            </a:r>
          </a:p>
          <a:p>
            <a:r>
              <a:rPr lang="en-US" dirty="0" smtClean="0"/>
              <a:t>What is the official story that Sheriff Heck Tate says they are going with?</a:t>
            </a:r>
          </a:p>
          <a:p>
            <a:r>
              <a:rPr lang="en-US" dirty="0" smtClean="0"/>
              <a:t>Why is the conflict between Atticus and Heck important to the story? What does it show about the views of Atticus and Heck?</a:t>
            </a:r>
          </a:p>
          <a:p>
            <a:r>
              <a:rPr lang="en-US" dirty="0" smtClean="0"/>
              <a:t>Reading Journal #15: Heck Tate repeats that he’s not a “good” man, because he’s willing to be deceitful in his duties as sheriff. Do you agree? Whose side are you on, his or Atticus’? Are you for or against lying?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Ch. 31 Discussion</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What does Boo’s body language reveal about him?</a:t>
            </a:r>
          </a:p>
          <a:p>
            <a:r>
              <a:rPr lang="en-US" dirty="0" smtClean="0"/>
              <a:t>Scout’s quote about walking Boo back to his house, “I would lead him through our house, but I would never lead him home.”</a:t>
            </a:r>
          </a:p>
          <a:p>
            <a:r>
              <a:rPr lang="en-US" dirty="0" smtClean="0"/>
              <a:t>Scout’s climb onto the </a:t>
            </a:r>
            <a:r>
              <a:rPr lang="en-US" dirty="0" err="1" smtClean="0"/>
              <a:t>Radley’s</a:t>
            </a:r>
            <a:r>
              <a:rPr lang="en-US" dirty="0" smtClean="0"/>
              <a:t> porch, and her view of the street. What does she come to realize?</a:t>
            </a:r>
          </a:p>
          <a:p>
            <a:r>
              <a:rPr lang="en-US" dirty="0" smtClean="0"/>
              <a:t>Scout and Atticus’ discussion of </a:t>
            </a:r>
            <a:r>
              <a:rPr lang="en-US" i="1" dirty="0" smtClean="0"/>
              <a:t>The Grey Ghost</a:t>
            </a:r>
            <a:r>
              <a:rPr lang="en-US" dirty="0" smtClean="0"/>
              <a:t>.</a:t>
            </a:r>
          </a:p>
          <a:p>
            <a:r>
              <a:rPr lang="en-US" dirty="0" smtClean="0"/>
              <a:t>Implications of the last sentence.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amond(in)">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Journal #16</a:t>
            </a:r>
            <a:endParaRPr lang="en-US" dirty="0"/>
          </a:p>
        </p:txBody>
      </p:sp>
      <p:sp>
        <p:nvSpPr>
          <p:cNvPr id="3" name="Content Placeholder 2"/>
          <p:cNvSpPr>
            <a:spLocks noGrp="1"/>
          </p:cNvSpPr>
          <p:nvPr>
            <p:ph idx="1"/>
          </p:nvPr>
        </p:nvSpPr>
        <p:spPr/>
        <p:txBody>
          <a:bodyPr/>
          <a:lstStyle/>
          <a:p>
            <a:r>
              <a:rPr lang="en-US" dirty="0" smtClean="0"/>
              <a:t>How can books like </a:t>
            </a:r>
            <a:r>
              <a:rPr lang="en-US" i="1" dirty="0" smtClean="0"/>
              <a:t>To Kill a Mockingbird</a:t>
            </a:r>
            <a:r>
              <a:rPr lang="en-US" dirty="0" smtClean="0"/>
              <a:t> help us reach a deeper understanding of ourselves and our growth as moral and ethical people? How </a:t>
            </a:r>
            <a:r>
              <a:rPr lang="en-US" smtClean="0"/>
              <a:t>can it </a:t>
            </a:r>
            <a:r>
              <a:rPr lang="en-US" dirty="0" smtClean="0"/>
              <a:t>help shape the </a:t>
            </a:r>
            <a:r>
              <a:rPr lang="en-US" smtClean="0"/>
              <a:t>way we think </a:t>
            </a:r>
            <a:r>
              <a:rPr lang="en-US" dirty="0" smtClean="0"/>
              <a:t>and act?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Discussion</a:t>
            </a:r>
            <a:endParaRPr lang="en-US" dirty="0"/>
          </a:p>
        </p:txBody>
      </p:sp>
      <p:sp>
        <p:nvSpPr>
          <p:cNvPr id="3" name="Content Placeholder 2"/>
          <p:cNvSpPr>
            <a:spLocks noGrp="1"/>
          </p:cNvSpPr>
          <p:nvPr>
            <p:ph idx="1"/>
          </p:nvPr>
        </p:nvSpPr>
        <p:spPr/>
        <p:txBody>
          <a:bodyPr>
            <a:normAutofit lnSpcReduction="10000"/>
          </a:bodyPr>
          <a:lstStyle/>
          <a:p>
            <a:r>
              <a:rPr lang="en-US" dirty="0" smtClean="0"/>
              <a:t>Atticus’ trick for getting along with people</a:t>
            </a:r>
          </a:p>
          <a:p>
            <a:pPr>
              <a:buNone/>
            </a:pPr>
            <a:endParaRPr lang="en-US" dirty="0"/>
          </a:p>
          <a:p>
            <a:pPr>
              <a:buNone/>
            </a:pPr>
            <a:r>
              <a:rPr lang="en-US" dirty="0" smtClean="0"/>
              <a:t>Reading Journal #3:</a:t>
            </a:r>
          </a:p>
          <a:p>
            <a:pPr>
              <a:buNone/>
            </a:pPr>
            <a:r>
              <a:rPr lang="en-US" dirty="0" smtClean="0"/>
              <a:t>Make a T-Chart and write down everything you can remember about the Cunningham Family and the </a:t>
            </a:r>
            <a:r>
              <a:rPr lang="en-US" dirty="0" err="1" smtClean="0"/>
              <a:t>Ewell</a:t>
            </a:r>
            <a:r>
              <a:rPr lang="en-US" dirty="0" smtClean="0"/>
              <a:t> Family. </a:t>
            </a:r>
          </a:p>
          <a:p>
            <a:pPr>
              <a:buNone/>
            </a:pPr>
            <a:r>
              <a:rPr lang="en-US" dirty="0" smtClean="0"/>
              <a:t>How are they alike? How are they different? What is Harper Lee trying to show us through these foil families?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Discussion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is the significance of the </a:t>
            </a:r>
            <a:r>
              <a:rPr lang="en-US" dirty="0" err="1" smtClean="0"/>
              <a:t>Radley</a:t>
            </a:r>
            <a:r>
              <a:rPr lang="en-US" dirty="0" smtClean="0"/>
              <a:t> tree?</a:t>
            </a:r>
          </a:p>
          <a:p>
            <a:r>
              <a:rPr lang="en-US" dirty="0" smtClean="0"/>
              <a:t>The game called Boo </a:t>
            </a:r>
            <a:r>
              <a:rPr lang="en-US" dirty="0" err="1" smtClean="0"/>
              <a:t>Radley</a:t>
            </a:r>
            <a:endParaRPr lang="en-US" dirty="0" smtClean="0"/>
          </a:p>
          <a:p>
            <a:r>
              <a:rPr lang="en-US" dirty="0" smtClean="0"/>
              <a:t>What does Scout hear from inside the </a:t>
            </a:r>
            <a:r>
              <a:rPr lang="en-US" dirty="0" err="1" smtClean="0"/>
              <a:t>Radley</a:t>
            </a:r>
            <a:r>
              <a:rPr lang="en-US" dirty="0" smtClean="0"/>
              <a:t> house?</a:t>
            </a:r>
          </a:p>
          <a:p>
            <a:pPr>
              <a:buNone/>
            </a:pPr>
            <a:endParaRPr lang="en-US" dirty="0"/>
          </a:p>
          <a:p>
            <a:pPr>
              <a:buNone/>
            </a:pPr>
            <a:r>
              <a:rPr lang="en-US" dirty="0" smtClean="0"/>
              <a:t>Reading Journal #4:</a:t>
            </a:r>
          </a:p>
          <a:p>
            <a:pPr>
              <a:buNone/>
            </a:pPr>
            <a:r>
              <a:rPr lang="en-US" dirty="0" smtClean="0"/>
              <a:t>People in </a:t>
            </a:r>
            <a:r>
              <a:rPr lang="en-US" dirty="0" err="1" smtClean="0"/>
              <a:t>Maycomb</a:t>
            </a:r>
            <a:r>
              <a:rPr lang="en-US" dirty="0" smtClean="0"/>
              <a:t> are aware of the legend of Boo </a:t>
            </a:r>
            <a:r>
              <a:rPr lang="en-US" dirty="0" err="1" smtClean="0"/>
              <a:t>Radley</a:t>
            </a:r>
            <a:r>
              <a:rPr lang="en-US" dirty="0" smtClean="0"/>
              <a:t>, but we don’t see much interest from them. Why do you think the children are so fascinated with Boo </a:t>
            </a:r>
            <a:r>
              <a:rPr lang="en-US" dirty="0" err="1" smtClean="0"/>
              <a:t>Radley</a:t>
            </a:r>
            <a:r>
              <a:rPr lang="en-US" dirty="0" smtClean="0"/>
              <a:t> while the adults are not?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Discussion</a:t>
            </a:r>
            <a:endParaRPr lang="en-US" dirty="0"/>
          </a:p>
        </p:txBody>
      </p:sp>
      <p:sp>
        <p:nvSpPr>
          <p:cNvPr id="3" name="Content Placeholder 2"/>
          <p:cNvSpPr>
            <a:spLocks noGrp="1"/>
          </p:cNvSpPr>
          <p:nvPr>
            <p:ph idx="1"/>
          </p:nvPr>
        </p:nvSpPr>
        <p:spPr/>
        <p:txBody>
          <a:bodyPr/>
          <a:lstStyle/>
          <a:p>
            <a:r>
              <a:rPr lang="en-US" dirty="0" smtClean="0"/>
              <a:t>Scout’s friendship with </a:t>
            </a:r>
            <a:r>
              <a:rPr lang="en-US" dirty="0" err="1" smtClean="0"/>
              <a:t>Maudie</a:t>
            </a:r>
            <a:r>
              <a:rPr lang="en-US" dirty="0" smtClean="0"/>
              <a:t> Atkinson and what </a:t>
            </a:r>
            <a:r>
              <a:rPr lang="en-US" smtClean="0"/>
              <a:t>we learn about </a:t>
            </a:r>
            <a:r>
              <a:rPr lang="en-US" dirty="0" smtClean="0"/>
              <a:t>Boo </a:t>
            </a:r>
            <a:r>
              <a:rPr lang="en-US" dirty="0" err="1" smtClean="0"/>
              <a:t>Radley</a:t>
            </a:r>
            <a:r>
              <a:rPr lang="en-US" dirty="0" smtClean="0"/>
              <a:t>?</a:t>
            </a:r>
          </a:p>
          <a:p>
            <a:r>
              <a:rPr lang="en-US" dirty="0" err="1" smtClean="0"/>
              <a:t>Maudie</a:t>
            </a:r>
            <a:r>
              <a:rPr lang="en-US" dirty="0" smtClean="0"/>
              <a:t> Atkinson’s statement, “sometimes Bible in the hand of one man is worse than a whiskey bottle . . .” What is she implying?</a:t>
            </a:r>
          </a:p>
          <a:p>
            <a:r>
              <a:rPr lang="en-US" dirty="0" smtClean="0"/>
              <a:t>Why does Dill lie about his background?</a:t>
            </a:r>
          </a:p>
          <a:p>
            <a:r>
              <a:rPr lang="en-US" dirty="0" smtClean="0"/>
              <a:t>Atticus’ rebuke of the children for playing Boo </a:t>
            </a:r>
            <a:r>
              <a:rPr lang="en-US" dirty="0" err="1" smtClean="0"/>
              <a:t>Radley</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Discussion</a:t>
            </a:r>
            <a:endParaRPr lang="en-US" dirty="0"/>
          </a:p>
        </p:txBody>
      </p:sp>
      <p:sp>
        <p:nvSpPr>
          <p:cNvPr id="3" name="Content Placeholder 2"/>
          <p:cNvSpPr>
            <a:spLocks noGrp="1"/>
          </p:cNvSpPr>
          <p:nvPr>
            <p:ph idx="1"/>
          </p:nvPr>
        </p:nvSpPr>
        <p:spPr/>
        <p:txBody>
          <a:bodyPr/>
          <a:lstStyle/>
          <a:p>
            <a:r>
              <a:rPr lang="en-US" dirty="0" smtClean="0"/>
              <a:t>What mischief do the kids get up to in this chapter?</a:t>
            </a:r>
          </a:p>
          <a:p>
            <a:r>
              <a:rPr lang="en-US" dirty="0" smtClean="0"/>
              <a:t>Why does </a:t>
            </a:r>
            <a:r>
              <a:rPr lang="en-US" dirty="0" err="1" smtClean="0"/>
              <a:t>Jem</a:t>
            </a:r>
            <a:r>
              <a:rPr lang="en-US" dirty="0" smtClean="0"/>
              <a:t> risk being shot at to go back for  his pants?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Discussion</a:t>
            </a:r>
            <a:endParaRPr lang="en-US" dirty="0"/>
          </a:p>
        </p:txBody>
      </p:sp>
      <p:sp>
        <p:nvSpPr>
          <p:cNvPr id="3" name="Content Placeholder 2"/>
          <p:cNvSpPr>
            <a:spLocks noGrp="1"/>
          </p:cNvSpPr>
          <p:nvPr>
            <p:ph idx="1"/>
          </p:nvPr>
        </p:nvSpPr>
        <p:spPr/>
        <p:txBody>
          <a:bodyPr/>
          <a:lstStyle/>
          <a:p>
            <a:r>
              <a:rPr lang="en-US" dirty="0" smtClean="0"/>
              <a:t>What are some of the items the kids find in the </a:t>
            </a:r>
            <a:r>
              <a:rPr lang="en-US" dirty="0" err="1" smtClean="0"/>
              <a:t>Radley</a:t>
            </a:r>
            <a:r>
              <a:rPr lang="en-US" dirty="0" smtClean="0"/>
              <a:t> Oak tree? Why is someone putting things in the knothole?</a:t>
            </a:r>
          </a:p>
          <a:p>
            <a:r>
              <a:rPr lang="en-US" dirty="0" smtClean="0"/>
              <a:t>What was odd about </a:t>
            </a:r>
            <a:r>
              <a:rPr lang="en-US" dirty="0" err="1" smtClean="0"/>
              <a:t>Jem’s</a:t>
            </a:r>
            <a:r>
              <a:rPr lang="en-US" dirty="0" smtClean="0"/>
              <a:t> pants?</a:t>
            </a:r>
          </a:p>
          <a:p>
            <a:r>
              <a:rPr lang="en-US" dirty="0" smtClean="0"/>
              <a:t>What happens to the knothole? What is </a:t>
            </a:r>
            <a:r>
              <a:rPr lang="en-US" dirty="0" err="1" smtClean="0"/>
              <a:t>Jem’s</a:t>
            </a:r>
            <a:r>
              <a:rPr lang="en-US" dirty="0" smtClean="0"/>
              <a:t> reaction?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9768</TotalTime>
  <Words>3503</Words>
  <Application>Microsoft Office PowerPoint</Application>
  <PresentationFormat>On-screen Show (4:3)</PresentationFormat>
  <Paragraphs>239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To Kill a Mockingbird Reading Journal</vt:lpstr>
      <vt:lpstr>Reading Journal #1</vt:lpstr>
      <vt:lpstr>Chapter 1 Discussion</vt:lpstr>
      <vt:lpstr>Chapter 2 Dicussion</vt:lpstr>
      <vt:lpstr>Chapter 3 Discussion</vt:lpstr>
      <vt:lpstr>Chapter 4 Discussion</vt:lpstr>
      <vt:lpstr>Chapter 5 Discussion</vt:lpstr>
      <vt:lpstr>Chapter 6 Discussion</vt:lpstr>
      <vt:lpstr>Chapter 7 Discussion</vt:lpstr>
      <vt:lpstr>Chapter 8 Discussion</vt:lpstr>
      <vt:lpstr>Chapter 9 Discussion (important chapter for understanding Atticus’ character)</vt:lpstr>
      <vt:lpstr>Chapter 9 Discussion</vt:lpstr>
      <vt:lpstr>Chapter 9 Discussion</vt:lpstr>
      <vt:lpstr>Chapter 10 Discussion</vt:lpstr>
      <vt:lpstr>Conformity and Integrity </vt:lpstr>
      <vt:lpstr>Conformity and Integrity  “The one thing that doesn’t abide by majority rule is a person’s conscience.”--Atticus</vt:lpstr>
      <vt:lpstr>Chapter 11 Discussion</vt:lpstr>
      <vt:lpstr>Ch. 12 Discussion</vt:lpstr>
      <vt:lpstr>Ch. 13 Dicussion</vt:lpstr>
      <vt:lpstr>Ch. 13 Discussion</vt:lpstr>
      <vt:lpstr>Ch. 14 Discussion</vt:lpstr>
      <vt:lpstr>Ch. 15 Discussion</vt:lpstr>
      <vt:lpstr>Ch. 16 Discussion</vt:lpstr>
      <vt:lpstr>Lynch Mob at the Jail</vt:lpstr>
      <vt:lpstr>Reading Journal #10</vt:lpstr>
      <vt:lpstr>Situations have the power to do 3 things:</vt:lpstr>
      <vt:lpstr>Ch. 17 Discussion-Beginning of the Trial</vt:lpstr>
      <vt:lpstr>Ch. 18 Discussion</vt:lpstr>
      <vt:lpstr>Ch. 19 Discussion</vt:lpstr>
      <vt:lpstr>Ch. 20 Discussion</vt:lpstr>
      <vt:lpstr>Ch. 21 Discussion</vt:lpstr>
      <vt:lpstr>Ch. 22 Discussion</vt:lpstr>
      <vt:lpstr>Ch. 23 Discussion</vt:lpstr>
      <vt:lpstr>Ch. 24 Discussion</vt:lpstr>
      <vt:lpstr>Ch. 25 Discussion</vt:lpstr>
      <vt:lpstr>Ch. 26</vt:lpstr>
      <vt:lpstr>Ch. 27 Discussion</vt:lpstr>
      <vt:lpstr>Ch. 28 Discussion</vt:lpstr>
      <vt:lpstr>Ch. 29 Discussion</vt:lpstr>
      <vt:lpstr>Ch. 30</vt:lpstr>
      <vt:lpstr>Ch. 31 Discussion</vt:lpstr>
      <vt:lpstr>Reading Journal #16</vt:lpstr>
    </vt:vector>
  </TitlesOfParts>
  <Company>Peabody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 Reading Journal</dc:title>
  <dc:creator>Administrator</dc:creator>
  <cp:lastModifiedBy>Administrator</cp:lastModifiedBy>
  <cp:revision>385</cp:revision>
  <dcterms:created xsi:type="dcterms:W3CDTF">2015-12-10T12:14:08Z</dcterms:created>
  <dcterms:modified xsi:type="dcterms:W3CDTF">2016-02-26T18:52:21Z</dcterms:modified>
</cp:coreProperties>
</file>